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75" r:id="rId2"/>
    <p:sldId id="257" r:id="rId3"/>
    <p:sldId id="294" r:id="rId4"/>
    <p:sldId id="297" r:id="rId5"/>
    <p:sldId id="296" r:id="rId6"/>
    <p:sldId id="268" r:id="rId7"/>
    <p:sldId id="286" r:id="rId8"/>
    <p:sldId id="281" r:id="rId9"/>
    <p:sldId id="278" r:id="rId10"/>
    <p:sldId id="298" r:id="rId11"/>
    <p:sldId id="305" r:id="rId12"/>
    <p:sldId id="300" r:id="rId13"/>
    <p:sldId id="299" r:id="rId14"/>
    <p:sldId id="304" r:id="rId15"/>
    <p:sldId id="261" r:id="rId16"/>
    <p:sldId id="262" r:id="rId17"/>
    <p:sldId id="264" r:id="rId18"/>
    <p:sldId id="290" r:id="rId19"/>
    <p:sldId id="287" r:id="rId20"/>
    <p:sldId id="267" r:id="rId21"/>
  </p:sldIdLst>
  <p:sldSz cx="9144000" cy="6858000" type="screen4x3"/>
  <p:notesSz cx="6742113" cy="99472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FFFF"/>
    <a:srgbClr val="003366"/>
    <a:srgbClr val="DDDDDD"/>
    <a:srgbClr val="B2B2B2"/>
    <a:srgbClr val="008CD2"/>
    <a:srgbClr val="4D4D4D"/>
    <a:srgbClr val="B4B4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81283" autoAdjust="0"/>
  </p:normalViewPr>
  <p:slideViewPr>
    <p:cSldViewPr showGuides="1">
      <p:cViewPr>
        <p:scale>
          <a:sx n="66" d="100"/>
          <a:sy n="66" d="100"/>
        </p:scale>
        <p:origin x="-666" y="324"/>
      </p:cViewPr>
      <p:guideLst>
        <p:guide orient="horz" pos="2160"/>
        <p:guide orient="horz" pos="4201"/>
        <p:guide orient="horz" pos="799"/>
        <p:guide orient="horz" pos="3702"/>
        <p:guide orient="horz" pos="1253"/>
        <p:guide orient="horz" pos="2432"/>
        <p:guide pos="2880"/>
        <p:guide pos="113"/>
        <p:guide pos="5647"/>
        <p:guide pos="5420"/>
        <p:guide pos="340"/>
        <p:guide pos="567"/>
        <p:guide pos="3424"/>
        <p:guide pos="519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816" y="1650"/>
      </p:cViewPr>
      <p:guideLst>
        <p:guide orient="horz" pos="3132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225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225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447213"/>
            <a:ext cx="29225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38A18B-B9D1-4337-A249-9F6ED2EEE7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225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84238" y="746125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24400"/>
            <a:ext cx="539273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225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447213"/>
            <a:ext cx="29225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60E068-CE28-4C01-BC30-3BCA08573F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B58FC-F95E-40ED-9F5C-86899994EBEF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68568-CDB5-4056-91ED-547778C5D4F3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17938" y="9447213"/>
            <a:ext cx="29225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957B5E-0786-4AD5-AE11-F59BFE07DDA4}" type="slidenum">
              <a:rPr lang="en-US" altLang="ko-KR" sz="1200"/>
              <a:pPr algn="r"/>
              <a:t>11</a:t>
            </a:fld>
            <a:endParaRPr lang="en-US" altLang="ko-KR" sz="120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454FC-20E9-4AB0-A749-9140E7AF4C91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0A7F1-8046-4AB0-97A6-9042C36EADD8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17938" y="9447213"/>
            <a:ext cx="29225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4C418E-8B3B-41FB-8005-78DDB090983B}" type="slidenum">
              <a:rPr lang="en-US" altLang="ko-KR" sz="1200"/>
              <a:pPr algn="r"/>
              <a:t>14</a:t>
            </a:fld>
            <a:endParaRPr lang="en-US" altLang="ko-KR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AE4BD-C52F-4B64-BEA2-45286E5BA0EA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9E406-276C-4550-B37C-70F8E4ABFD3B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DFE54-9663-49D0-B4F4-34A1A2C94231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0663D-1ADB-4C90-885B-3F13C9E5C3A9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86A70-BA66-4E47-9C56-BB1FB77AE66F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7AD5B-06F4-4817-AA37-AF8FB5D30951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8EDCD-B4D3-4F46-8296-3FD1EC3DD781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2EDDC-36EC-47C9-8427-681290B02FDF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8C1A7-1918-42DD-8178-4A87184180C8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30D86-8EAD-4AFD-BD79-10F3FA1A747C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4F36C-6C49-40C0-BDBD-7DC599ADB204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CCF3E-AB77-4C64-A6FF-E082ABEE49E3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BA55C-DC55-4368-BF94-ADFBD9E73093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b="1" i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5EDA1-EE5B-4FA6-B39B-DC1CC7CAD3DF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bout_08"/>
          <p:cNvPicPr>
            <a:picLocks noChangeAspect="1" noChangeArrowheads="1"/>
          </p:cNvPicPr>
          <p:nvPr userDrawn="1"/>
        </p:nvPicPr>
        <p:blipFill>
          <a:blip r:embed="rId2"/>
          <a:srcRect l="73763" t="45996" r="10220" b="44409"/>
          <a:stretch>
            <a:fillRect/>
          </a:stretch>
        </p:blipFill>
        <p:spPr bwMode="auto">
          <a:xfrm>
            <a:off x="8224838" y="6142038"/>
            <a:ext cx="7350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1_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D5AC6-C434-432C-AB9E-8F39430325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2"/>
          </p:nvPr>
        </p:nvSpPr>
        <p:spPr bwMode="auto">
          <a:xfrm>
            <a:off x="500063" y="621506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DFAA39F-BEED-4CDB-9F72-CED3388534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9.jpeg"/><Relationship Id="rId3" Type="http://schemas.openxmlformats.org/officeDocument/2006/relationships/tags" Target="../tags/tag8.xml"/><Relationship Id="rId21" Type="http://schemas.openxmlformats.org/officeDocument/2006/relationships/image" Target="../media/image22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18.jpeg"/><Relationship Id="rId2" Type="http://schemas.openxmlformats.org/officeDocument/2006/relationships/tags" Target="../tags/tag7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16.jpeg"/><Relationship Id="rId10" Type="http://schemas.openxmlformats.org/officeDocument/2006/relationships/tags" Target="../tags/tag15.xml"/><Relationship Id="rId19" Type="http://schemas.openxmlformats.org/officeDocument/2006/relationships/image" Target="../media/image20.jpe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 rot="5400000">
            <a:off x="-315118" y="315118"/>
            <a:ext cx="6858000" cy="6227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 rot="5400000">
            <a:off x="2564607" y="278606"/>
            <a:ext cx="6858000" cy="6300787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076" name="Picture 4" descr="_CID_6A12CED8-DB07-4448-A378-436066666425_local_CID_%EB%85%B9%EC%83%89%EC%84%B1%EC%9E%A5CI_final(2)"/>
          <p:cNvPicPr>
            <a:picLocks noChangeAspect="1" noChangeArrowheads="1"/>
          </p:cNvPicPr>
          <p:nvPr/>
        </p:nvPicPr>
        <p:blipFill>
          <a:blip r:embed="rId7"/>
          <a:srcRect l="14685" t="6296" r="18939" b="11137"/>
          <a:stretch>
            <a:fillRect/>
          </a:stretch>
        </p:blipFill>
        <p:spPr bwMode="auto">
          <a:xfrm>
            <a:off x="531813" y="611188"/>
            <a:ext cx="18081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729038" y="930275"/>
            <a:ext cx="5019675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ko-KR" sz="3600" b="1">
                <a:solidFill>
                  <a:schemeClr val="bg1"/>
                </a:solidFill>
                <a:latin typeface="Arial" charset="0"/>
              </a:rPr>
              <a:t>Korea’s Green Growth Vision</a:t>
            </a:r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sz="2400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>June 2009</a:t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chemeClr val="bg1"/>
                </a:solidFill>
                <a:latin typeface="Arial" charset="0"/>
              </a:rPr>
            </a:br>
            <a:r>
              <a:rPr lang="en-US" altLang="ko-KR" b="1">
                <a:solidFill>
                  <a:schemeClr val="bg1"/>
                </a:solidFill>
                <a:latin typeface="Arial" charset="0"/>
              </a:rPr>
              <a:t>Ki Jong  WOO</a:t>
            </a:r>
            <a:r>
              <a:rPr lang="en-US" altLang="ko-KR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ko-KR">
                <a:solidFill>
                  <a:schemeClr val="bg1"/>
                </a:solidFill>
                <a:latin typeface="Arial" charset="0"/>
              </a:rPr>
            </a:br>
            <a:r>
              <a:rPr lang="en-US" altLang="ko-KR">
                <a:solidFill>
                  <a:schemeClr val="bg1"/>
                </a:solidFill>
                <a:latin typeface="Arial" charset="0"/>
              </a:rPr>
              <a:t>Secretary General</a:t>
            </a:r>
          </a:p>
          <a:p>
            <a:pPr algn="ctr"/>
            <a:r>
              <a:rPr lang="en-US" altLang="ko-KR">
                <a:solidFill>
                  <a:schemeClr val="bg1"/>
                </a:solidFill>
                <a:latin typeface="Arial" charset="0"/>
              </a:rPr>
              <a:t>Presidential Committee on Green Growth </a:t>
            </a:r>
          </a:p>
        </p:txBody>
      </p:sp>
      <p:sp>
        <p:nvSpPr>
          <p:cNvPr id="3078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 rot="5400000">
            <a:off x="-297656" y="3140869"/>
            <a:ext cx="6858000" cy="576262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9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 rot="5400000">
            <a:off x="-548481" y="3393281"/>
            <a:ext cx="6858000" cy="71438"/>
          </a:xfrm>
          <a:prstGeom prst="rect">
            <a:avLst/>
          </a:prstGeom>
          <a:solidFill>
            <a:srgbClr val="88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080" name="Picture 12" descr="지구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14788"/>
            <a:ext cx="2843213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9750" y="1268413"/>
            <a:ext cx="8064500" cy="1047750"/>
            <a:chOff x="340" y="799"/>
            <a:chExt cx="5080" cy="660"/>
          </a:xfrm>
        </p:grpSpPr>
        <p:grpSp>
          <p:nvGrpSpPr>
            <p:cNvPr id="12299" name="Group 2"/>
            <p:cNvGrpSpPr>
              <a:grpSpLocks/>
            </p:cNvGrpSpPr>
            <p:nvPr/>
          </p:nvGrpSpPr>
          <p:grpSpPr bwMode="auto">
            <a:xfrm>
              <a:off x="340" y="799"/>
              <a:ext cx="5080" cy="272"/>
              <a:chOff x="340" y="799"/>
              <a:chExt cx="5080" cy="272"/>
            </a:xfrm>
          </p:grpSpPr>
          <p:sp>
            <p:nvSpPr>
              <p:cNvPr id="12303" name="Rectangle 3"/>
              <p:cNvSpPr>
                <a:spLocks noChangeArrowheads="1"/>
              </p:cNvSpPr>
              <p:nvPr/>
            </p:nvSpPr>
            <p:spPr bwMode="auto">
              <a:xfrm>
                <a:off x="340" y="799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304" name="Rectangle 4"/>
              <p:cNvSpPr>
                <a:spLocks noChangeArrowheads="1"/>
              </p:cNvSpPr>
              <p:nvPr/>
            </p:nvSpPr>
            <p:spPr bwMode="auto">
              <a:xfrm>
                <a:off x="431" y="815"/>
                <a:ext cx="9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Composition</a:t>
                </a:r>
              </a:p>
            </p:txBody>
          </p:sp>
        </p:grpSp>
        <p:grpSp>
          <p:nvGrpSpPr>
            <p:cNvPr id="12300" name="Group 5"/>
            <p:cNvGrpSpPr>
              <a:grpSpLocks/>
            </p:cNvGrpSpPr>
            <p:nvPr/>
          </p:nvGrpSpPr>
          <p:grpSpPr bwMode="auto">
            <a:xfrm>
              <a:off x="546" y="1117"/>
              <a:ext cx="3964" cy="342"/>
              <a:chOff x="546" y="1117"/>
              <a:chExt cx="3964" cy="342"/>
            </a:xfrm>
          </p:grpSpPr>
          <p:sp>
            <p:nvSpPr>
              <p:cNvPr id="12301" name="Rectangle 6"/>
              <p:cNvSpPr>
                <a:spLocks noChangeArrowheads="1"/>
              </p:cNvSpPr>
              <p:nvPr/>
            </p:nvSpPr>
            <p:spPr bwMode="auto">
              <a:xfrm>
                <a:off x="546" y="1117"/>
                <a:ext cx="396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7 chapters and 65 articles</a:t>
                </a:r>
              </a:p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a basic act – it has priority over all relevant laws regarding Green Growth</a:t>
                </a:r>
              </a:p>
            </p:txBody>
          </p:sp>
          <p:sp>
            <p:nvSpPr>
              <p:cNvPr id="12302" name="Rectangle 7"/>
              <p:cNvSpPr>
                <a:spLocks noChangeArrowheads="1"/>
              </p:cNvSpPr>
              <p:nvPr/>
            </p:nvSpPr>
            <p:spPr bwMode="auto">
              <a:xfrm>
                <a:off x="546" y="1254"/>
                <a:ext cx="11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250825" y="227013"/>
            <a:ext cx="6481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Basic Act on Low Carbon Green Growth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39750" y="2492375"/>
            <a:ext cx="8356600" cy="3551238"/>
            <a:chOff x="340" y="1616"/>
            <a:chExt cx="5264" cy="2237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340" y="1616"/>
              <a:ext cx="5080" cy="272"/>
              <a:chOff x="340" y="1616"/>
              <a:chExt cx="5080" cy="272"/>
            </a:xfrm>
          </p:grpSpPr>
          <p:sp>
            <p:nvSpPr>
              <p:cNvPr id="12297" name="Rectangle 10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298" name="Rectangle 11"/>
              <p:cNvSpPr>
                <a:spLocks noChangeArrowheads="1"/>
              </p:cNvSpPr>
              <p:nvPr/>
            </p:nvSpPr>
            <p:spPr bwMode="auto">
              <a:xfrm>
                <a:off x="431" y="1632"/>
                <a:ext cx="10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Key provisions</a:t>
                </a:r>
              </a:p>
            </p:txBody>
          </p:sp>
        </p:grpSp>
        <p:grpSp>
          <p:nvGrpSpPr>
            <p:cNvPr id="12294" name="Group 12"/>
            <p:cNvGrpSpPr>
              <a:grpSpLocks/>
            </p:cNvGrpSpPr>
            <p:nvPr/>
          </p:nvGrpSpPr>
          <p:grpSpPr bwMode="auto">
            <a:xfrm>
              <a:off x="546" y="1936"/>
              <a:ext cx="5058" cy="1917"/>
              <a:chOff x="546" y="1936"/>
              <a:chExt cx="5058" cy="1917"/>
            </a:xfrm>
          </p:grpSpPr>
          <p:sp>
            <p:nvSpPr>
              <p:cNvPr id="12295" name="Rectangle 13"/>
              <p:cNvSpPr>
                <a:spLocks noChangeArrowheads="1"/>
              </p:cNvSpPr>
              <p:nvPr/>
            </p:nvSpPr>
            <p:spPr bwMode="auto">
              <a:xfrm>
                <a:off x="546" y="1936"/>
                <a:ext cx="5058" cy="1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굴림" pitchFamily="50" charset="-127"/>
                  <a:buAutoNum type="arabicParenR"/>
                </a:pPr>
                <a:r>
                  <a:rPr lang="en-US" altLang="ko-KR" sz="1400">
                    <a:latin typeface="Arial" charset="0"/>
                  </a:rPr>
                  <a:t>legal ground for the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Presidential Committee on Green Growth</a:t>
                </a:r>
                <a:r>
                  <a:rPr lang="en-US" altLang="ko-KR" sz="1400">
                    <a:solidFill>
                      <a:srgbClr val="006699"/>
                    </a:solidFill>
                    <a:latin typeface="Arial" charset="0"/>
                  </a:rPr>
                  <a:t> </a:t>
                </a:r>
                <a:r>
                  <a:rPr lang="en-US" altLang="ko-KR" sz="1400">
                    <a:latin typeface="Arial" charset="0"/>
                  </a:rPr>
                  <a:t>and mandates the committee 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ko-KR" sz="1400">
                    <a:latin typeface="Arial" charset="0"/>
                  </a:rPr>
                  <a:t>       to develop a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national strategy for Green Growth</a:t>
                </a:r>
                <a:r>
                  <a:rPr lang="en-US" altLang="ko-KR" sz="1400">
                    <a:latin typeface="Arial" charset="0"/>
                  </a:rPr>
                  <a:t>.</a:t>
                </a:r>
              </a:p>
              <a:p>
                <a:pPr marL="342900" indent="-342900">
                  <a:lnSpc>
                    <a:spcPct val="90000"/>
                  </a:lnSpc>
                </a:pPr>
                <a:endParaRPr lang="en-US" altLang="ko-KR" sz="600">
                  <a:latin typeface="Arial" charset="0"/>
                </a:endParaRP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ko-KR" sz="1400">
                    <a:latin typeface="Arial" charset="0"/>
                  </a:rPr>
                  <a:t>2)    mandates the government  to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foster and support green economy, green industry</a:t>
                </a:r>
                <a:r>
                  <a:rPr lang="en-US" altLang="ko-KR" sz="1400">
                    <a:solidFill>
                      <a:srgbClr val="006699"/>
                    </a:solidFill>
                    <a:latin typeface="Arial" charset="0"/>
                  </a:rPr>
                  <a:t>, and  the 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        transformation of conventional industry</a:t>
                </a:r>
                <a:r>
                  <a:rPr lang="en-US" altLang="ko-KR" sz="1400">
                    <a:latin typeface="Arial" charset="0"/>
                  </a:rPr>
                  <a:t>.</a:t>
                </a:r>
                <a:endParaRPr lang="ko-KR" altLang="en-US" sz="1400">
                  <a:latin typeface="Arial" charset="0"/>
                </a:endParaRPr>
              </a:p>
              <a:p>
                <a:pPr marL="342900" indent="-342900"/>
                <a:r>
                  <a:rPr lang="en-US" altLang="ko-KR" sz="600">
                    <a:latin typeface="Arial" charset="0"/>
                  </a:rPr>
                  <a:t> </a:t>
                </a:r>
              </a:p>
              <a:p>
                <a:pPr marL="342900" indent="-342900">
                  <a:buFontTx/>
                  <a:buAutoNum type="arabicParenR" startAt="3"/>
                </a:pPr>
                <a:r>
                  <a:rPr lang="en-US" altLang="ko-KR" sz="1400">
                    <a:latin typeface="Arial" charset="0"/>
                  </a:rPr>
                  <a:t>foster</a:t>
                </a:r>
                <a:r>
                  <a:rPr lang="en-US" altLang="ko-KR" sz="1400">
                    <a:solidFill>
                      <a:srgbClr val="006699"/>
                    </a:solidFill>
                    <a:latin typeface="Arial" charset="0"/>
                  </a:rPr>
                  <a:t>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financing for green technology R&amp;D and green investment</a:t>
                </a:r>
                <a:r>
                  <a:rPr lang="en-US" altLang="ko-KR" sz="1400">
                    <a:latin typeface="Arial" charset="0"/>
                  </a:rPr>
                  <a:t>, as well as, mandates </a:t>
                </a: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        to promote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environment friendly tax reform</a:t>
                </a:r>
                <a:r>
                  <a:rPr lang="en-US" altLang="ko-KR" sz="1400">
                    <a:latin typeface="Arial" charset="0"/>
                  </a:rPr>
                  <a:t>.</a:t>
                </a:r>
                <a:endParaRPr lang="ko-KR" altLang="en-US" sz="1400">
                  <a:latin typeface="Arial" charset="0"/>
                </a:endParaRPr>
              </a:p>
              <a:p>
                <a:pPr marL="342900" indent="-342900"/>
                <a:endParaRPr lang="en-US" altLang="ko-KR" sz="600">
                  <a:latin typeface="Arial" charset="0"/>
                </a:endParaRPr>
              </a:p>
              <a:p>
                <a:pPr marL="342900" indent="-342900">
                  <a:buFontTx/>
                  <a:buAutoNum type="arabicParenR" startAt="4"/>
                </a:pPr>
                <a:r>
                  <a:rPr lang="en-US" altLang="ko-KR" sz="1400">
                    <a:latin typeface="Arial" charset="0"/>
                  </a:rPr>
                  <a:t>mandates government to set concrete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targets for GHG emission reduction</a:t>
                </a:r>
                <a:r>
                  <a:rPr lang="en-US" altLang="ko-KR" sz="1400">
                    <a:latin typeface="Arial" charset="0"/>
                  </a:rPr>
                  <a:t>, energy saving, </a:t>
                </a: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        energy security, and renewable energy supply.</a:t>
                </a:r>
              </a:p>
              <a:p>
                <a:pPr marL="342900" indent="-342900"/>
                <a:endParaRPr lang="en-US" altLang="ko-KR" sz="600">
                  <a:latin typeface="Arial" charset="0"/>
                </a:endParaRP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5)    mandates for mandatory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reporting of GHG emission </a:t>
                </a:r>
                <a:r>
                  <a:rPr lang="en-US" altLang="ko-KR" sz="1400">
                    <a:latin typeface="Arial" charset="0"/>
                  </a:rPr>
                  <a:t>for businesses.  Provides the legal </a:t>
                </a: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       framework to introduce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cap &amp; trade system </a:t>
                </a:r>
                <a:r>
                  <a:rPr lang="en-US" altLang="ko-KR" sz="1400">
                    <a:latin typeface="Arial" charset="0"/>
                  </a:rPr>
                  <a:t>in Korea.</a:t>
                </a:r>
              </a:p>
              <a:p>
                <a:pPr marL="342900" indent="-342900">
                  <a:buFont typeface="굴림" pitchFamily="50" charset="-127"/>
                  <a:buAutoNum type="arabicParenR"/>
                </a:pPr>
                <a:endParaRPr lang="en-US" altLang="ko-KR" sz="600">
                  <a:latin typeface="Arial" charset="0"/>
                </a:endParaRP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 6)  articles on environment-friendly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land use, green building, low carbon transportation, </a:t>
                </a:r>
              </a:p>
              <a:p>
                <a:pPr marL="342900" indent="-342900"/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       green consumption and production</a:t>
                </a:r>
                <a:r>
                  <a:rPr lang="en-US" altLang="ko-KR" sz="1400">
                    <a:latin typeface="Arial" charset="0"/>
                  </a:rPr>
                  <a:t>, and other issues related to sustainable development.</a:t>
                </a:r>
              </a:p>
            </p:txBody>
          </p:sp>
          <p:sp>
            <p:nvSpPr>
              <p:cNvPr id="12296" name="Rectangle 14"/>
              <p:cNvSpPr>
                <a:spLocks noChangeArrowheads="1"/>
              </p:cNvSpPr>
              <p:nvPr/>
            </p:nvSpPr>
            <p:spPr bwMode="auto">
              <a:xfrm>
                <a:off x="546" y="2085"/>
                <a:ext cx="11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9750" y="1268413"/>
            <a:ext cx="8064500" cy="1047750"/>
            <a:chOff x="340" y="799"/>
            <a:chExt cx="5080" cy="660"/>
          </a:xfrm>
        </p:grpSpPr>
        <p:grpSp>
          <p:nvGrpSpPr>
            <p:cNvPr id="71683" name="Group 2"/>
            <p:cNvGrpSpPr>
              <a:grpSpLocks/>
            </p:cNvGrpSpPr>
            <p:nvPr/>
          </p:nvGrpSpPr>
          <p:grpSpPr bwMode="auto">
            <a:xfrm>
              <a:off x="340" y="799"/>
              <a:ext cx="5080" cy="272"/>
              <a:chOff x="340" y="799"/>
              <a:chExt cx="5080" cy="272"/>
            </a:xfrm>
          </p:grpSpPr>
          <p:sp>
            <p:nvSpPr>
              <p:cNvPr id="71684" name="Rectangle 3"/>
              <p:cNvSpPr>
                <a:spLocks noChangeArrowheads="1"/>
              </p:cNvSpPr>
              <p:nvPr/>
            </p:nvSpPr>
            <p:spPr bwMode="auto">
              <a:xfrm>
                <a:off x="340" y="799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685" name="Rectangle 4"/>
              <p:cNvSpPr>
                <a:spLocks noChangeArrowheads="1"/>
              </p:cNvSpPr>
              <p:nvPr/>
            </p:nvSpPr>
            <p:spPr bwMode="auto">
              <a:xfrm>
                <a:off x="431" y="815"/>
                <a:ext cx="9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Composition</a:t>
                </a:r>
              </a:p>
            </p:txBody>
          </p:sp>
        </p:grpSp>
        <p:grpSp>
          <p:nvGrpSpPr>
            <p:cNvPr id="71686" name="Group 5"/>
            <p:cNvGrpSpPr>
              <a:grpSpLocks/>
            </p:cNvGrpSpPr>
            <p:nvPr/>
          </p:nvGrpSpPr>
          <p:grpSpPr bwMode="auto">
            <a:xfrm>
              <a:off x="546" y="1117"/>
              <a:ext cx="3964" cy="342"/>
              <a:chOff x="546" y="1117"/>
              <a:chExt cx="3964" cy="342"/>
            </a:xfrm>
          </p:grpSpPr>
          <p:sp>
            <p:nvSpPr>
              <p:cNvPr id="71687" name="Rectangle 6"/>
              <p:cNvSpPr>
                <a:spLocks noChangeArrowheads="1"/>
              </p:cNvSpPr>
              <p:nvPr/>
            </p:nvSpPr>
            <p:spPr bwMode="auto">
              <a:xfrm>
                <a:off x="546" y="1117"/>
                <a:ext cx="396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7 chapters and 65 articles</a:t>
                </a:r>
              </a:p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a basic act – it has priority over all relevant laws regarding Green Growth</a:t>
                </a:r>
              </a:p>
            </p:txBody>
          </p:sp>
          <p:sp>
            <p:nvSpPr>
              <p:cNvPr id="71688" name="Rectangle 7"/>
              <p:cNvSpPr>
                <a:spLocks noChangeArrowheads="1"/>
              </p:cNvSpPr>
              <p:nvPr/>
            </p:nvSpPr>
            <p:spPr bwMode="auto">
              <a:xfrm>
                <a:off x="546" y="1254"/>
                <a:ext cx="11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250825" y="227013"/>
            <a:ext cx="6481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Basic Act on Low Carbon Green Growth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39750" y="2492375"/>
            <a:ext cx="8356600" cy="3551238"/>
            <a:chOff x="340" y="1616"/>
            <a:chExt cx="5264" cy="2237"/>
          </a:xfrm>
        </p:grpSpPr>
        <p:grpSp>
          <p:nvGrpSpPr>
            <p:cNvPr id="71691" name="Group 9"/>
            <p:cNvGrpSpPr>
              <a:grpSpLocks/>
            </p:cNvGrpSpPr>
            <p:nvPr/>
          </p:nvGrpSpPr>
          <p:grpSpPr bwMode="auto">
            <a:xfrm>
              <a:off x="340" y="1616"/>
              <a:ext cx="5080" cy="272"/>
              <a:chOff x="340" y="1616"/>
              <a:chExt cx="5080" cy="272"/>
            </a:xfrm>
          </p:grpSpPr>
          <p:sp>
            <p:nvSpPr>
              <p:cNvPr id="71692" name="Rectangle 10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693" name="Rectangle 11"/>
              <p:cNvSpPr>
                <a:spLocks noChangeArrowheads="1"/>
              </p:cNvSpPr>
              <p:nvPr/>
            </p:nvSpPr>
            <p:spPr bwMode="auto">
              <a:xfrm>
                <a:off x="431" y="1632"/>
                <a:ext cx="10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Key provisions</a:t>
                </a:r>
              </a:p>
            </p:txBody>
          </p:sp>
        </p:grpSp>
        <p:grpSp>
          <p:nvGrpSpPr>
            <p:cNvPr id="71694" name="Group 12"/>
            <p:cNvGrpSpPr>
              <a:grpSpLocks/>
            </p:cNvGrpSpPr>
            <p:nvPr/>
          </p:nvGrpSpPr>
          <p:grpSpPr bwMode="auto">
            <a:xfrm>
              <a:off x="546" y="1936"/>
              <a:ext cx="5058" cy="1917"/>
              <a:chOff x="546" y="1936"/>
              <a:chExt cx="5058" cy="1917"/>
            </a:xfrm>
          </p:grpSpPr>
          <p:sp>
            <p:nvSpPr>
              <p:cNvPr id="71695" name="Rectangle 13"/>
              <p:cNvSpPr>
                <a:spLocks noChangeArrowheads="1"/>
              </p:cNvSpPr>
              <p:nvPr/>
            </p:nvSpPr>
            <p:spPr bwMode="auto">
              <a:xfrm>
                <a:off x="546" y="1936"/>
                <a:ext cx="5058" cy="1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굴림" pitchFamily="50" charset="-127"/>
                  <a:buAutoNum type="arabicParenR"/>
                </a:pPr>
                <a:r>
                  <a:rPr lang="en-US" altLang="ko-KR" sz="1400">
                    <a:latin typeface="Arial" charset="0"/>
                  </a:rPr>
                  <a:t>legal ground for the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Presidential Committee on Green Growth</a:t>
                </a:r>
                <a:r>
                  <a:rPr lang="en-US" altLang="ko-KR" sz="1400">
                    <a:solidFill>
                      <a:srgbClr val="006699"/>
                    </a:solidFill>
                    <a:latin typeface="Arial" charset="0"/>
                  </a:rPr>
                  <a:t> </a:t>
                </a:r>
                <a:r>
                  <a:rPr lang="en-US" altLang="ko-KR" sz="1400">
                    <a:latin typeface="Arial" charset="0"/>
                  </a:rPr>
                  <a:t>and mandates the committee 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ko-KR" sz="1400">
                    <a:latin typeface="Arial" charset="0"/>
                  </a:rPr>
                  <a:t>       to develop a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national strategy for Green Growth</a:t>
                </a:r>
                <a:r>
                  <a:rPr lang="en-US" altLang="ko-KR" sz="1400">
                    <a:latin typeface="Arial" charset="0"/>
                  </a:rPr>
                  <a:t>.</a:t>
                </a:r>
              </a:p>
              <a:p>
                <a:pPr marL="342900" indent="-342900">
                  <a:lnSpc>
                    <a:spcPct val="90000"/>
                  </a:lnSpc>
                </a:pPr>
                <a:endParaRPr lang="en-US" altLang="ko-KR" sz="600">
                  <a:latin typeface="Arial" charset="0"/>
                </a:endParaRP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ko-KR" sz="1400">
                    <a:latin typeface="Arial" charset="0"/>
                  </a:rPr>
                  <a:t>2)    mandates the government  to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foster and support green economy, green industry</a:t>
                </a:r>
                <a:r>
                  <a:rPr lang="en-US" altLang="ko-KR" sz="1400">
                    <a:solidFill>
                      <a:srgbClr val="006699"/>
                    </a:solidFill>
                    <a:latin typeface="Arial" charset="0"/>
                  </a:rPr>
                  <a:t>, and  the 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        transformation of conventional industry</a:t>
                </a:r>
                <a:r>
                  <a:rPr lang="en-US" altLang="ko-KR" sz="1400">
                    <a:latin typeface="Arial" charset="0"/>
                  </a:rPr>
                  <a:t>.</a:t>
                </a:r>
                <a:endParaRPr lang="ko-KR" altLang="en-US" sz="1400">
                  <a:latin typeface="Arial" charset="0"/>
                </a:endParaRPr>
              </a:p>
              <a:p>
                <a:pPr marL="342900" indent="-342900"/>
                <a:r>
                  <a:rPr lang="en-US" altLang="ko-KR" sz="600">
                    <a:latin typeface="Arial" charset="0"/>
                  </a:rPr>
                  <a:t> </a:t>
                </a:r>
              </a:p>
              <a:p>
                <a:pPr marL="342900" indent="-342900">
                  <a:buFontTx/>
                  <a:buAutoNum type="arabicParenR" startAt="3"/>
                </a:pPr>
                <a:r>
                  <a:rPr lang="en-US" altLang="ko-KR" sz="1400">
                    <a:latin typeface="Arial" charset="0"/>
                  </a:rPr>
                  <a:t>foster</a:t>
                </a:r>
                <a:r>
                  <a:rPr lang="en-US" altLang="ko-KR" sz="1400">
                    <a:solidFill>
                      <a:srgbClr val="006699"/>
                    </a:solidFill>
                    <a:latin typeface="Arial" charset="0"/>
                  </a:rPr>
                  <a:t>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financing for green technology R&amp;D and green investment</a:t>
                </a:r>
                <a:r>
                  <a:rPr lang="en-US" altLang="ko-KR" sz="1400">
                    <a:latin typeface="Arial" charset="0"/>
                  </a:rPr>
                  <a:t>, as well as, mandates </a:t>
                </a: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        to promote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environment friendly tax reform</a:t>
                </a:r>
                <a:r>
                  <a:rPr lang="en-US" altLang="ko-KR" sz="1400">
                    <a:latin typeface="Arial" charset="0"/>
                  </a:rPr>
                  <a:t>.</a:t>
                </a:r>
                <a:endParaRPr lang="ko-KR" altLang="en-US" sz="1400">
                  <a:latin typeface="Arial" charset="0"/>
                </a:endParaRPr>
              </a:p>
              <a:p>
                <a:pPr marL="342900" indent="-342900"/>
                <a:endParaRPr lang="en-US" altLang="ko-KR" sz="600">
                  <a:latin typeface="Arial" charset="0"/>
                </a:endParaRPr>
              </a:p>
              <a:p>
                <a:pPr marL="342900" indent="-342900">
                  <a:buFontTx/>
                  <a:buAutoNum type="arabicParenR" startAt="4"/>
                </a:pPr>
                <a:r>
                  <a:rPr lang="en-US" altLang="ko-KR" sz="1400">
                    <a:latin typeface="Arial" charset="0"/>
                  </a:rPr>
                  <a:t>mandates government to set concrete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targets for GHG emission reduction</a:t>
                </a:r>
                <a:r>
                  <a:rPr lang="en-US" altLang="ko-KR" sz="1400">
                    <a:latin typeface="Arial" charset="0"/>
                  </a:rPr>
                  <a:t>, energy saving, </a:t>
                </a: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        energy security, and renewable energy supply.</a:t>
                </a:r>
              </a:p>
              <a:p>
                <a:pPr marL="342900" indent="-342900"/>
                <a:endParaRPr lang="en-US" altLang="ko-KR" sz="600">
                  <a:latin typeface="Arial" charset="0"/>
                </a:endParaRP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5)    mandates for mandatory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reporting of GHG emission </a:t>
                </a:r>
                <a:r>
                  <a:rPr lang="en-US" altLang="ko-KR" sz="1400">
                    <a:latin typeface="Arial" charset="0"/>
                  </a:rPr>
                  <a:t>for businesses.  Provides the legal </a:t>
                </a: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       framework to introduce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cap &amp; trade system </a:t>
                </a:r>
                <a:r>
                  <a:rPr lang="en-US" altLang="ko-KR" sz="1400">
                    <a:latin typeface="Arial" charset="0"/>
                  </a:rPr>
                  <a:t>in Korea.</a:t>
                </a:r>
              </a:p>
              <a:p>
                <a:pPr marL="342900" indent="-342900">
                  <a:buFont typeface="굴림" pitchFamily="50" charset="-127"/>
                  <a:buAutoNum type="arabicParenR"/>
                </a:pPr>
                <a:endParaRPr lang="en-US" altLang="ko-KR" sz="600">
                  <a:latin typeface="Arial" charset="0"/>
                </a:endParaRPr>
              </a:p>
              <a:p>
                <a:pPr marL="342900" indent="-342900"/>
                <a:r>
                  <a:rPr lang="en-US" altLang="ko-KR" sz="1400">
                    <a:latin typeface="Arial" charset="0"/>
                  </a:rPr>
                  <a:t> 6)  articles on environment-friendly </a:t>
                </a:r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land use, green building, low carbon transportation, </a:t>
                </a:r>
              </a:p>
              <a:p>
                <a:pPr marL="342900" indent="-342900"/>
                <a:r>
                  <a:rPr lang="en-US" altLang="ko-KR" sz="1400" b="1">
                    <a:solidFill>
                      <a:srgbClr val="006699"/>
                    </a:solidFill>
                    <a:latin typeface="Arial" charset="0"/>
                  </a:rPr>
                  <a:t>       green consumption and production</a:t>
                </a:r>
                <a:r>
                  <a:rPr lang="en-US" altLang="ko-KR" sz="1400">
                    <a:latin typeface="Arial" charset="0"/>
                  </a:rPr>
                  <a:t>, and other issues related to sustainable development.</a:t>
                </a:r>
              </a:p>
            </p:txBody>
          </p:sp>
          <p:sp>
            <p:nvSpPr>
              <p:cNvPr id="71696" name="Rectangle 14"/>
              <p:cNvSpPr>
                <a:spLocks noChangeArrowheads="1"/>
              </p:cNvSpPr>
              <p:nvPr/>
            </p:nvSpPr>
            <p:spPr bwMode="auto">
              <a:xfrm>
                <a:off x="546" y="2085"/>
                <a:ext cx="11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9750" y="1268413"/>
            <a:ext cx="8064500" cy="1047750"/>
            <a:chOff x="340" y="799"/>
            <a:chExt cx="5080" cy="660"/>
          </a:xfrm>
        </p:grpSpPr>
        <p:grpSp>
          <p:nvGrpSpPr>
            <p:cNvPr id="13339" name="Group 2"/>
            <p:cNvGrpSpPr>
              <a:grpSpLocks/>
            </p:cNvGrpSpPr>
            <p:nvPr/>
          </p:nvGrpSpPr>
          <p:grpSpPr bwMode="auto">
            <a:xfrm>
              <a:off x="340" y="799"/>
              <a:ext cx="5080" cy="272"/>
              <a:chOff x="340" y="799"/>
              <a:chExt cx="5080" cy="272"/>
            </a:xfrm>
          </p:grpSpPr>
          <p:sp>
            <p:nvSpPr>
              <p:cNvPr id="13343" name="Rectangle 3"/>
              <p:cNvSpPr>
                <a:spLocks noChangeArrowheads="1"/>
              </p:cNvSpPr>
              <p:nvPr/>
            </p:nvSpPr>
            <p:spPr bwMode="auto">
              <a:xfrm>
                <a:off x="340" y="799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344" name="Rectangle 4"/>
              <p:cNvSpPr>
                <a:spLocks noChangeArrowheads="1"/>
              </p:cNvSpPr>
              <p:nvPr/>
            </p:nvSpPr>
            <p:spPr bwMode="auto">
              <a:xfrm>
                <a:off x="431" y="815"/>
                <a:ext cx="105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Current Status</a:t>
                </a:r>
              </a:p>
            </p:txBody>
          </p:sp>
        </p:grpSp>
        <p:grpSp>
          <p:nvGrpSpPr>
            <p:cNvPr id="13340" name="Group 5"/>
            <p:cNvGrpSpPr>
              <a:grpSpLocks/>
            </p:cNvGrpSpPr>
            <p:nvPr/>
          </p:nvGrpSpPr>
          <p:grpSpPr bwMode="auto">
            <a:xfrm>
              <a:off x="546" y="1117"/>
              <a:ext cx="4169" cy="342"/>
              <a:chOff x="546" y="1117"/>
              <a:chExt cx="4169" cy="342"/>
            </a:xfrm>
          </p:grpSpPr>
          <p:sp>
            <p:nvSpPr>
              <p:cNvPr id="13341" name="Rectangle 6"/>
              <p:cNvSpPr>
                <a:spLocks noChangeArrowheads="1"/>
              </p:cNvSpPr>
              <p:nvPr/>
            </p:nvSpPr>
            <p:spPr bwMode="auto">
              <a:xfrm>
                <a:off x="546" y="1117"/>
                <a:ext cx="4169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a multi-agency + research institute participating project</a:t>
                </a:r>
              </a:p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strategy and 5 year implementation plan being developed (target date July 2009)</a:t>
                </a:r>
              </a:p>
            </p:txBody>
          </p:sp>
          <p:sp>
            <p:nvSpPr>
              <p:cNvPr id="13342" name="Rectangle 7"/>
              <p:cNvSpPr>
                <a:spLocks noChangeArrowheads="1"/>
              </p:cNvSpPr>
              <p:nvPr/>
            </p:nvSpPr>
            <p:spPr bwMode="auto">
              <a:xfrm>
                <a:off x="546" y="1254"/>
                <a:ext cx="11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250825" y="227013"/>
            <a:ext cx="6481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National Strategy for Green Growth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39750" y="2492375"/>
            <a:ext cx="8064500" cy="1028700"/>
            <a:chOff x="340" y="1616"/>
            <a:chExt cx="5080" cy="648"/>
          </a:xfrm>
        </p:grpSpPr>
        <p:grpSp>
          <p:nvGrpSpPr>
            <p:cNvPr id="13333" name="Group 9"/>
            <p:cNvGrpSpPr>
              <a:grpSpLocks/>
            </p:cNvGrpSpPr>
            <p:nvPr/>
          </p:nvGrpSpPr>
          <p:grpSpPr bwMode="auto">
            <a:xfrm>
              <a:off x="340" y="1616"/>
              <a:ext cx="5080" cy="272"/>
              <a:chOff x="340" y="1616"/>
              <a:chExt cx="5080" cy="272"/>
            </a:xfrm>
          </p:grpSpPr>
          <p:sp>
            <p:nvSpPr>
              <p:cNvPr id="13337" name="Rectangle 10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338" name="Rectangle 11"/>
              <p:cNvSpPr>
                <a:spLocks noChangeArrowheads="1"/>
              </p:cNvSpPr>
              <p:nvPr/>
            </p:nvSpPr>
            <p:spPr bwMode="auto">
              <a:xfrm>
                <a:off x="431" y="1632"/>
                <a:ext cx="11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Key Framework</a:t>
                </a:r>
              </a:p>
            </p:txBody>
          </p:sp>
        </p:grpSp>
        <p:grpSp>
          <p:nvGrpSpPr>
            <p:cNvPr id="13334" name="Group 12"/>
            <p:cNvGrpSpPr>
              <a:grpSpLocks/>
            </p:cNvGrpSpPr>
            <p:nvPr/>
          </p:nvGrpSpPr>
          <p:grpSpPr bwMode="auto">
            <a:xfrm>
              <a:off x="546" y="1936"/>
              <a:ext cx="116" cy="328"/>
              <a:chOff x="546" y="1936"/>
              <a:chExt cx="116" cy="328"/>
            </a:xfrm>
          </p:grpSpPr>
          <p:sp>
            <p:nvSpPr>
              <p:cNvPr id="13335" name="Rectangle 13"/>
              <p:cNvSpPr>
                <a:spLocks noChangeArrowheads="1"/>
              </p:cNvSpPr>
              <p:nvPr/>
            </p:nvSpPr>
            <p:spPr bwMode="auto">
              <a:xfrm>
                <a:off x="546" y="1936"/>
                <a:ext cx="1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</a:pPr>
                <a:endParaRPr lang="en-US" altLang="ko-KR" sz="1400">
                  <a:latin typeface="Arial" charset="0"/>
                </a:endParaRPr>
              </a:p>
            </p:txBody>
          </p:sp>
          <p:sp>
            <p:nvSpPr>
              <p:cNvPr id="13336" name="Rectangle 14"/>
              <p:cNvSpPr>
                <a:spLocks noChangeArrowheads="1"/>
              </p:cNvSpPr>
              <p:nvPr/>
            </p:nvSpPr>
            <p:spPr bwMode="auto">
              <a:xfrm>
                <a:off x="546" y="2085"/>
                <a:ext cx="11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571500" y="3074988"/>
            <a:ext cx="8272463" cy="3189287"/>
            <a:chOff x="360" y="1937"/>
            <a:chExt cx="5211" cy="2009"/>
          </a:xfrm>
        </p:grpSpPr>
        <p:sp>
          <p:nvSpPr>
            <p:cNvPr id="13317" name="AutoShape 94"/>
            <p:cNvSpPr>
              <a:spLocks noChangeArrowheads="1"/>
            </p:cNvSpPr>
            <p:nvPr/>
          </p:nvSpPr>
          <p:spPr bwMode="auto">
            <a:xfrm>
              <a:off x="360" y="1937"/>
              <a:ext cx="862" cy="268"/>
            </a:xfrm>
            <a:prstGeom prst="roundRect">
              <a:avLst>
                <a:gd name="adj" fmla="val 6019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18" name="AutoShape 94"/>
            <p:cNvSpPr>
              <a:spLocks noChangeArrowheads="1"/>
            </p:cNvSpPr>
            <p:nvPr/>
          </p:nvSpPr>
          <p:spPr bwMode="auto">
            <a:xfrm>
              <a:off x="360" y="2295"/>
              <a:ext cx="862" cy="450"/>
            </a:xfrm>
            <a:prstGeom prst="roundRect">
              <a:avLst>
                <a:gd name="adj" fmla="val 6019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19" name="AutoShape 94"/>
            <p:cNvSpPr>
              <a:spLocks noChangeArrowheads="1"/>
            </p:cNvSpPr>
            <p:nvPr/>
          </p:nvSpPr>
          <p:spPr bwMode="auto">
            <a:xfrm>
              <a:off x="360" y="2835"/>
              <a:ext cx="862" cy="1080"/>
            </a:xfrm>
            <a:prstGeom prst="roundRect">
              <a:avLst>
                <a:gd name="adj" fmla="val 6019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20" name="Rectangle 13"/>
            <p:cNvSpPr>
              <a:spLocks noChangeArrowheads="1"/>
            </p:cNvSpPr>
            <p:nvPr/>
          </p:nvSpPr>
          <p:spPr bwMode="auto">
            <a:xfrm>
              <a:off x="1305" y="1974"/>
              <a:ext cx="426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solidFill>
                    <a:srgbClr val="006699"/>
                  </a:solidFill>
                  <a:latin typeface="Arial" charset="0"/>
                </a:rPr>
                <a:t>A Model Green Nation  </a:t>
              </a:r>
              <a:r>
                <a:rPr lang="en-US" altLang="ko-KR" sz="1200">
                  <a:latin typeface="Arial" charset="0"/>
                </a:rPr>
                <a:t>-  through creating virtuous harmony of environment &amp; economy</a:t>
              </a:r>
            </a:p>
          </p:txBody>
        </p:sp>
        <p:sp>
          <p:nvSpPr>
            <p:cNvPr id="13321" name="Rectangle 64"/>
            <p:cNvSpPr>
              <a:spLocks noChangeArrowheads="1"/>
            </p:cNvSpPr>
            <p:nvPr/>
          </p:nvSpPr>
          <p:spPr bwMode="auto">
            <a:xfrm>
              <a:off x="444" y="1983"/>
              <a:ext cx="72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Vision</a:t>
              </a:r>
            </a:p>
          </p:txBody>
        </p:sp>
        <p:sp>
          <p:nvSpPr>
            <p:cNvPr id="13322" name="Rectangle 64"/>
            <p:cNvSpPr>
              <a:spLocks noChangeArrowheads="1"/>
            </p:cNvSpPr>
            <p:nvPr/>
          </p:nvSpPr>
          <p:spPr bwMode="auto">
            <a:xfrm>
              <a:off x="444" y="2453"/>
              <a:ext cx="72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Objectives</a:t>
              </a:r>
            </a:p>
          </p:txBody>
        </p:sp>
        <p:sp>
          <p:nvSpPr>
            <p:cNvPr id="13323" name="Rectangle 64"/>
            <p:cNvSpPr>
              <a:spLocks noChangeArrowheads="1"/>
            </p:cNvSpPr>
            <p:nvPr/>
          </p:nvSpPr>
          <p:spPr bwMode="auto">
            <a:xfrm>
              <a:off x="444" y="3039"/>
              <a:ext cx="726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10 Key</a:t>
              </a:r>
            </a:p>
            <a:p>
              <a:pPr algn="ctr">
                <a:lnSpc>
                  <a:spcPct val="90000"/>
                </a:lnSpc>
              </a:pPr>
              <a:endParaRPr lang="en-US" altLang="ko-KR">
                <a:solidFill>
                  <a:srgbClr val="003366"/>
                </a:solidFill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Agenda</a:t>
              </a:r>
            </a:p>
          </p:txBody>
        </p:sp>
        <p:pic>
          <p:nvPicPr>
            <p:cNvPr id="13324" name="그림 39" descr="076.png"/>
            <p:cNvPicPr>
              <a:picLocks noChangeAspect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1260" y="2295"/>
              <a:ext cx="139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305" y="2326"/>
              <a:ext cx="12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latin typeface="Arial" charset="0"/>
                </a:rPr>
                <a:t>Low Carbon Society</a:t>
              </a:r>
            </a:p>
            <a:p>
              <a:pPr algn="ctr"/>
              <a:r>
                <a:rPr lang="en-US" altLang="ko-KR" sz="1400" b="1">
                  <a:solidFill>
                    <a:schemeClr val="bg1"/>
                  </a:solidFill>
                  <a:latin typeface="Arial" charset="0"/>
                </a:rPr>
                <a:t>And Energy Security</a:t>
              </a:r>
            </a:p>
          </p:txBody>
        </p:sp>
        <p:pic>
          <p:nvPicPr>
            <p:cNvPr id="13326" name="그림 39" descr="076.png"/>
            <p:cNvPicPr>
              <a:picLocks noChangeAspect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2655" y="2295"/>
              <a:ext cx="139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그림 39" descr="076.png"/>
            <p:cNvPicPr>
              <a:picLocks noChangeAspect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4050" y="2295"/>
              <a:ext cx="139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Rectangle 13"/>
            <p:cNvSpPr>
              <a:spLocks noChangeArrowheads="1"/>
            </p:cNvSpPr>
            <p:nvPr/>
          </p:nvSpPr>
          <p:spPr bwMode="auto">
            <a:xfrm>
              <a:off x="2745" y="2340"/>
              <a:ext cx="12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latin typeface="Arial" charset="0"/>
                </a:rPr>
                <a:t>New Engine</a:t>
              </a:r>
            </a:p>
            <a:p>
              <a:pPr algn="ctr"/>
              <a:r>
                <a:rPr lang="en-US" altLang="ko-KR" sz="1400" b="1">
                  <a:solidFill>
                    <a:schemeClr val="bg1"/>
                  </a:solidFill>
                  <a:latin typeface="Arial" charset="0"/>
                </a:rPr>
                <a:t>for Growth</a:t>
              </a:r>
            </a:p>
          </p:txBody>
        </p:sp>
        <p:sp>
          <p:nvSpPr>
            <p:cNvPr id="13329" name="Rectangle 13"/>
            <p:cNvSpPr>
              <a:spLocks noChangeArrowheads="1"/>
            </p:cNvSpPr>
            <p:nvPr/>
          </p:nvSpPr>
          <p:spPr bwMode="auto">
            <a:xfrm>
              <a:off x="4095" y="2325"/>
              <a:ext cx="13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latin typeface="Arial" charset="0"/>
                </a:rPr>
                <a:t>Enhanced Quality of Life &amp; Int’l Leadership</a:t>
              </a:r>
            </a:p>
          </p:txBody>
        </p:sp>
        <p:sp>
          <p:nvSpPr>
            <p:cNvPr id="13330" name="Rectangle 13"/>
            <p:cNvSpPr>
              <a:spLocks noChangeArrowheads="1"/>
            </p:cNvSpPr>
            <p:nvPr/>
          </p:nvSpPr>
          <p:spPr bwMode="auto">
            <a:xfrm>
              <a:off x="1305" y="2880"/>
              <a:ext cx="1305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Build Low Carbon </a:t>
              </a:r>
            </a:p>
            <a:p>
              <a:r>
                <a:rPr lang="en-US" altLang="ko-KR" sz="1300">
                  <a:latin typeface="Arial" charset="0"/>
                </a:rPr>
                <a:t>   Society</a:t>
              </a:r>
            </a:p>
            <a:p>
              <a:pPr>
                <a:buFont typeface="Arial" charset="0"/>
                <a:buChar char="•"/>
              </a:pPr>
              <a:endParaRPr lang="en-US" altLang="ko-KR" sz="1300">
                <a:latin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Greater Energy Security</a:t>
              </a:r>
            </a:p>
            <a:p>
              <a:pPr>
                <a:buFont typeface="Arial" charset="0"/>
                <a:buChar char="•"/>
              </a:pPr>
              <a:endParaRPr lang="en-US" altLang="ko-KR" sz="1300">
                <a:latin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Addressing Climate </a:t>
              </a:r>
            </a:p>
            <a:p>
              <a:r>
                <a:rPr lang="en-US" altLang="ko-KR" sz="1300">
                  <a:latin typeface="Arial" charset="0"/>
                </a:rPr>
                <a:t>  Change</a:t>
              </a:r>
            </a:p>
          </p:txBody>
        </p:sp>
        <p:sp>
          <p:nvSpPr>
            <p:cNvPr id="13331" name="Rectangle 13"/>
            <p:cNvSpPr>
              <a:spLocks noChangeArrowheads="1"/>
            </p:cNvSpPr>
            <p:nvPr/>
          </p:nvSpPr>
          <p:spPr bwMode="auto">
            <a:xfrm>
              <a:off x="2700" y="2880"/>
              <a:ext cx="1305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R&amp;D for Green Tech.</a:t>
              </a:r>
            </a:p>
            <a:p>
              <a:pPr>
                <a:buFont typeface="Arial" charset="0"/>
                <a:buChar char="•"/>
              </a:pPr>
              <a:endParaRPr lang="en-US" altLang="ko-KR" sz="1300">
                <a:latin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Foster Green Industry</a:t>
              </a:r>
            </a:p>
            <a:p>
              <a:pPr>
                <a:buFont typeface="Arial" charset="0"/>
                <a:buChar char="•"/>
              </a:pPr>
              <a:endParaRPr lang="en-US" altLang="ko-KR" sz="1300">
                <a:latin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Greening the Industry</a:t>
              </a:r>
            </a:p>
            <a:p>
              <a:pPr>
                <a:buFont typeface="Arial" charset="0"/>
                <a:buChar char="•"/>
              </a:pPr>
              <a:endParaRPr lang="en-US" altLang="ko-KR" sz="1300">
                <a:latin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Lay the Foundation</a:t>
              </a:r>
            </a:p>
            <a:p>
              <a:r>
                <a:rPr lang="en-US" altLang="ko-KR" sz="1300">
                  <a:latin typeface="Arial" charset="0"/>
                </a:rPr>
                <a:t>   for Green Economy</a:t>
              </a:r>
            </a:p>
          </p:txBody>
        </p:sp>
        <p:sp>
          <p:nvSpPr>
            <p:cNvPr id="13332" name="Rectangle 13"/>
            <p:cNvSpPr>
              <a:spLocks noChangeArrowheads="1"/>
            </p:cNvSpPr>
            <p:nvPr/>
          </p:nvSpPr>
          <p:spPr bwMode="auto">
            <a:xfrm>
              <a:off x="4050" y="2880"/>
              <a:ext cx="1305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Green Transportation &amp; </a:t>
              </a:r>
            </a:p>
            <a:p>
              <a:r>
                <a:rPr lang="en-US" altLang="ko-KR" sz="1300">
                  <a:latin typeface="Arial" charset="0"/>
                </a:rPr>
                <a:t>   Land Management</a:t>
              </a:r>
            </a:p>
            <a:p>
              <a:pPr>
                <a:buFont typeface="Arial" charset="0"/>
                <a:buChar char="•"/>
              </a:pPr>
              <a:endParaRPr lang="en-US" altLang="ko-KR" sz="1300">
                <a:latin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Green Life-style</a:t>
              </a:r>
            </a:p>
            <a:p>
              <a:pPr>
                <a:buFont typeface="Arial" charset="0"/>
                <a:buChar char="•"/>
              </a:pPr>
              <a:endParaRPr lang="en-US" altLang="ko-KR" sz="1300">
                <a:latin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ko-KR" sz="1300">
                  <a:latin typeface="Arial" charset="0"/>
                </a:rPr>
                <a:t> International  leadership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9750" y="1268413"/>
            <a:ext cx="8064500" cy="1047750"/>
            <a:chOff x="340" y="799"/>
            <a:chExt cx="5080" cy="660"/>
          </a:xfrm>
        </p:grpSpPr>
        <p:grpSp>
          <p:nvGrpSpPr>
            <p:cNvPr id="14454" name="Group 2"/>
            <p:cNvGrpSpPr>
              <a:grpSpLocks/>
            </p:cNvGrpSpPr>
            <p:nvPr/>
          </p:nvGrpSpPr>
          <p:grpSpPr bwMode="auto">
            <a:xfrm>
              <a:off x="340" y="799"/>
              <a:ext cx="5080" cy="272"/>
              <a:chOff x="340" y="799"/>
              <a:chExt cx="5080" cy="272"/>
            </a:xfrm>
          </p:grpSpPr>
          <p:sp>
            <p:nvSpPr>
              <p:cNvPr id="14458" name="Rectangle 3"/>
              <p:cNvSpPr>
                <a:spLocks noChangeArrowheads="1"/>
              </p:cNvSpPr>
              <p:nvPr/>
            </p:nvSpPr>
            <p:spPr bwMode="auto">
              <a:xfrm>
                <a:off x="340" y="799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459" name="Rectangle 4"/>
              <p:cNvSpPr>
                <a:spLocks noChangeArrowheads="1"/>
              </p:cNvSpPr>
              <p:nvPr/>
            </p:nvSpPr>
            <p:spPr bwMode="auto">
              <a:xfrm>
                <a:off x="431" y="815"/>
                <a:ext cx="186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Background &amp; Key projects</a:t>
                </a:r>
              </a:p>
            </p:txBody>
          </p:sp>
        </p:grpSp>
        <p:grpSp>
          <p:nvGrpSpPr>
            <p:cNvPr id="14455" name="Group 5"/>
            <p:cNvGrpSpPr>
              <a:grpSpLocks/>
            </p:cNvGrpSpPr>
            <p:nvPr/>
          </p:nvGrpSpPr>
          <p:grpSpPr bwMode="auto">
            <a:xfrm>
              <a:off x="546" y="1117"/>
              <a:ext cx="4759" cy="342"/>
              <a:chOff x="546" y="1117"/>
              <a:chExt cx="4759" cy="342"/>
            </a:xfrm>
          </p:grpSpPr>
          <p:sp>
            <p:nvSpPr>
              <p:cNvPr id="14456" name="Rectangle 6"/>
              <p:cNvSpPr>
                <a:spLocks noChangeArrowheads="1"/>
              </p:cNvSpPr>
              <p:nvPr/>
            </p:nvSpPr>
            <p:spPr bwMode="auto">
              <a:xfrm>
                <a:off x="546" y="1117"/>
                <a:ext cx="4759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Green New Deal announced on Jan. 2009 - 9 key projects and supporting projects</a:t>
                </a:r>
              </a:p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focused on job creation as well as building the foundation for low carbon economy transition</a:t>
                </a:r>
              </a:p>
            </p:txBody>
          </p:sp>
          <p:sp>
            <p:nvSpPr>
              <p:cNvPr id="14457" name="Rectangle 7"/>
              <p:cNvSpPr>
                <a:spLocks noChangeArrowheads="1"/>
              </p:cNvSpPr>
              <p:nvPr/>
            </p:nvSpPr>
            <p:spPr bwMode="auto">
              <a:xfrm>
                <a:off x="546" y="1254"/>
                <a:ext cx="11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250825" y="227013"/>
            <a:ext cx="6481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Green New Deal</a:t>
            </a:r>
          </a:p>
        </p:txBody>
      </p:sp>
      <p:graphicFrame>
        <p:nvGraphicFramePr>
          <p:cNvPr id="14462" name="Group 126"/>
          <p:cNvGraphicFramePr>
            <a:graphicFrameLocks noGrp="1"/>
          </p:cNvGraphicFramePr>
          <p:nvPr/>
        </p:nvGraphicFramePr>
        <p:xfrm>
          <a:off x="539750" y="2492375"/>
          <a:ext cx="8064500" cy="3608070"/>
        </p:xfrm>
        <a:graphic>
          <a:graphicData uri="http://schemas.openxmlformats.org/drawingml/2006/table">
            <a:tbl>
              <a:tblPr/>
              <a:tblGrid>
                <a:gridCol w="336550"/>
                <a:gridCol w="2627313"/>
                <a:gridCol w="846137"/>
                <a:gridCol w="846138"/>
                <a:gridCol w="847725"/>
                <a:gridCol w="847725"/>
                <a:gridCol w="846137"/>
                <a:gridCol w="866775"/>
              </a:tblGrid>
              <a:tr h="25717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Project Name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Budget  (billion KRW)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Job Creation (# of jobs)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717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2009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~ 2012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total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2009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~ 2012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Total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                             total sum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4,363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45,687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50,049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93,360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863,060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956,420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7175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Y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J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endParaRPr kumimoji="1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4 Major River Revitalization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488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13,990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14,478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7,000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192,960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199,960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R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Green Transportation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1,835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7,819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9,654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25,042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113,025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138,067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Integrated Territory Management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25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347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372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816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2,304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3,120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Water Resource Catchment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185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758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942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3,063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13,069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16,132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Green Car &amp; Clean Energy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321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1,732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2,053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1,643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12,705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14,348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Waste Resource Reuse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51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879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930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2,377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13,819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16,196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Forestry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313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2,104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2,417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22,498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148,204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170,702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Green Home, Green School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-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8,050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8,050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-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133,630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133,630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66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Ecological River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5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479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484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393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10,396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10,789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Support Projects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1,140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9,530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10,670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30,528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262,038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141,639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9750" y="1268413"/>
            <a:ext cx="8064500" cy="1447800"/>
            <a:chOff x="340" y="799"/>
            <a:chExt cx="5080" cy="912"/>
          </a:xfrm>
        </p:grpSpPr>
        <p:grpSp>
          <p:nvGrpSpPr>
            <p:cNvPr id="66563" name="Group 2"/>
            <p:cNvGrpSpPr>
              <a:grpSpLocks/>
            </p:cNvGrpSpPr>
            <p:nvPr/>
          </p:nvGrpSpPr>
          <p:grpSpPr bwMode="auto">
            <a:xfrm>
              <a:off x="340" y="799"/>
              <a:ext cx="5080" cy="272"/>
              <a:chOff x="340" y="799"/>
              <a:chExt cx="5080" cy="272"/>
            </a:xfrm>
          </p:grpSpPr>
          <p:sp>
            <p:nvSpPr>
              <p:cNvPr id="66564" name="Rectangle 3"/>
              <p:cNvSpPr>
                <a:spLocks noChangeArrowheads="1"/>
              </p:cNvSpPr>
              <p:nvPr/>
            </p:nvSpPr>
            <p:spPr bwMode="auto">
              <a:xfrm>
                <a:off x="340" y="799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6565" name="Rectangle 4"/>
              <p:cNvSpPr>
                <a:spLocks noChangeArrowheads="1"/>
              </p:cNvSpPr>
              <p:nvPr/>
            </p:nvSpPr>
            <p:spPr bwMode="auto">
              <a:xfrm>
                <a:off x="431" y="815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Background</a:t>
                </a:r>
              </a:p>
            </p:txBody>
          </p:sp>
        </p:grpSp>
        <p:grpSp>
          <p:nvGrpSpPr>
            <p:cNvPr id="66566" name="Group 5"/>
            <p:cNvGrpSpPr>
              <a:grpSpLocks/>
            </p:cNvGrpSpPr>
            <p:nvPr/>
          </p:nvGrpSpPr>
          <p:grpSpPr bwMode="auto">
            <a:xfrm>
              <a:off x="546" y="1117"/>
              <a:ext cx="4862" cy="594"/>
              <a:chOff x="546" y="1117"/>
              <a:chExt cx="4862" cy="594"/>
            </a:xfrm>
          </p:grpSpPr>
          <p:sp>
            <p:nvSpPr>
              <p:cNvPr id="66567" name="Rectangle 6"/>
              <p:cNvSpPr>
                <a:spLocks noChangeArrowheads="1"/>
              </p:cNvSpPr>
              <p:nvPr/>
            </p:nvSpPr>
            <p:spPr bwMode="auto">
              <a:xfrm>
                <a:off x="546" y="1117"/>
                <a:ext cx="4862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Selected 3 key sectors (17 areas) as the new engine for economic growth  (Jan 2009)</a:t>
                </a:r>
              </a:p>
              <a:p>
                <a:pPr marL="361950" lvl="1" indent="-180975"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en-US" altLang="ko-KR" sz="1400">
                    <a:latin typeface="Arial" charset="0"/>
                  </a:rPr>
                  <a:t> key sectors: </a:t>
                </a:r>
                <a:r>
                  <a:rPr lang="en-US" altLang="ko-KR" sz="1400" b="1">
                    <a:latin typeface="Arial" charset="0"/>
                  </a:rPr>
                  <a:t>green technology</a:t>
                </a:r>
                <a:r>
                  <a:rPr lang="en-US" altLang="ko-KR" sz="1400">
                    <a:latin typeface="Arial" charset="0"/>
                  </a:rPr>
                  <a:t>, advanced convergent technology, high-value service</a:t>
                </a:r>
              </a:p>
              <a:p>
                <a:pPr marL="361950" lvl="1" indent="-180975">
                  <a:lnSpc>
                    <a:spcPct val="90000"/>
                  </a:lnSpc>
                  <a:buFont typeface="Wingdings" pitchFamily="2" charset="2"/>
                  <a:buChar char="§"/>
                </a:pPr>
                <a:endParaRPr lang="en-US" altLang="ko-KR" sz="600">
                  <a:latin typeface="Arial" charset="0"/>
                </a:endParaRPr>
              </a:p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Implementation Plan : 6.7 trillion won investment on 79 measures to promote green technology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sz="1400">
                    <a:latin typeface="Arial" charset="0"/>
                  </a:rPr>
                  <a:t>                                      development (May 2009)</a:t>
                </a:r>
              </a:p>
            </p:txBody>
          </p:sp>
          <p:sp>
            <p:nvSpPr>
              <p:cNvPr id="66568" name="Rectangle 7"/>
              <p:cNvSpPr>
                <a:spLocks noChangeArrowheads="1"/>
              </p:cNvSpPr>
              <p:nvPr/>
            </p:nvSpPr>
            <p:spPr bwMode="auto">
              <a:xfrm>
                <a:off x="546" y="1254"/>
                <a:ext cx="11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250825" y="227013"/>
            <a:ext cx="6481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New Engine for Growth</a:t>
            </a:r>
          </a:p>
        </p:txBody>
      </p:sp>
      <p:graphicFrame>
        <p:nvGraphicFramePr>
          <p:cNvPr id="67012" name="Group 452"/>
          <p:cNvGraphicFramePr>
            <a:graphicFrameLocks noGrp="1"/>
          </p:cNvGraphicFramePr>
          <p:nvPr/>
        </p:nvGraphicFramePr>
        <p:xfrm>
          <a:off x="498475" y="2852738"/>
          <a:ext cx="8105775" cy="3035880"/>
        </p:xfrm>
        <a:graphic>
          <a:graphicData uri="http://schemas.openxmlformats.org/drawingml/2006/table">
            <a:tbl>
              <a:tblPr/>
              <a:tblGrid>
                <a:gridCol w="2408238"/>
                <a:gridCol w="873125"/>
                <a:gridCol w="1079500"/>
                <a:gridCol w="3744912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Areas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No. of Measures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Budget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(trillion KRW)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Key Measures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                 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79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6.7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Renewable Energy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2.8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R&amp;D on silicon photovoltaic technology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Introduction of renewable portfolio standard (RPS)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Low Carbon Energy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0.9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R&amp;D on CCS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support on Korean nuclear power development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Advanced Water Treatment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0.6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commercialization of advanced membrane tech.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revision of legislations to promote wastewater reuse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LED Application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0.4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R&amp;D on LED parts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pilot project on LED use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Green Transportation System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16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Green Car : building networks for parts development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Intelligent transportation system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High-Tech Green City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15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1.0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Environment-friendly buildings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U-City development</a:t>
                      </a:r>
                    </a:p>
                  </a:txBody>
                  <a:tcPr marL="8775" marR="108000" marT="877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6684" name="Rectangle 124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6892" name="Rectangle 332"/>
          <p:cNvSpPr>
            <a:spLocks noChangeArrowheads="1"/>
          </p:cNvSpPr>
          <p:nvPr/>
        </p:nvSpPr>
        <p:spPr bwMode="auto">
          <a:xfrm>
            <a:off x="4479925" y="63468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ko-KR" altLang="en-US" sz="1000">
                <a:solidFill>
                  <a:srgbClr val="000000"/>
                </a:solidFill>
                <a:ea typeface="한컴바탕" pitchFamily="18" charset="-127"/>
                <a:cs typeface="한컴바탕" pitchFamily="18" charset="-127"/>
              </a:rPr>
              <a:t/>
            </a:r>
            <a:br>
              <a:rPr lang="ko-KR" altLang="en-US" sz="1000">
                <a:solidFill>
                  <a:srgbClr val="000000"/>
                </a:solidFill>
                <a:ea typeface="한컴바탕" pitchFamily="18" charset="-127"/>
                <a:cs typeface="한컴바탕" pitchFamily="18" charset="-127"/>
              </a:rPr>
            </a:br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barri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lum contrast="6000"/>
          </a:blip>
          <a:srcRect t="37811" r="26375"/>
          <a:stretch>
            <a:fillRect/>
          </a:stretch>
        </p:blipFill>
        <p:spPr bwMode="auto">
          <a:xfrm>
            <a:off x="0" y="2740025"/>
            <a:ext cx="738028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0825" y="227013"/>
            <a:ext cx="2665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Challenges Ahead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837113" y="2170113"/>
            <a:ext cx="4191000" cy="1187450"/>
            <a:chOff x="3047" y="1352"/>
            <a:chExt cx="2640" cy="748"/>
          </a:xfrm>
        </p:grpSpPr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3047" y="1352"/>
              <a:ext cx="2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ko-KR" b="1">
                  <a:solidFill>
                    <a:srgbClr val="006699"/>
                  </a:solidFill>
                  <a:latin typeface="Arial" charset="0"/>
                </a:rPr>
                <a:t>Support from business community</a:t>
              </a:r>
            </a:p>
          </p:txBody>
        </p:sp>
        <p:grpSp>
          <p:nvGrpSpPr>
            <p:cNvPr id="15370" name="Group 27"/>
            <p:cNvGrpSpPr>
              <a:grpSpLocks/>
            </p:cNvGrpSpPr>
            <p:nvPr/>
          </p:nvGrpSpPr>
          <p:grpSpPr bwMode="auto">
            <a:xfrm>
              <a:off x="3056" y="1616"/>
              <a:ext cx="1996" cy="484"/>
              <a:chOff x="3016" y="1490"/>
              <a:chExt cx="1996" cy="484"/>
            </a:xfrm>
          </p:grpSpPr>
          <p:sp>
            <p:nvSpPr>
              <p:cNvPr id="15371" name="Rectangle 22"/>
              <p:cNvSpPr>
                <a:spLocks noChangeArrowheads="1"/>
              </p:cNvSpPr>
              <p:nvPr/>
            </p:nvSpPr>
            <p:spPr bwMode="auto">
              <a:xfrm>
                <a:off x="3016" y="1490"/>
                <a:ext cx="199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meeting its needs to adapt &amp; change</a:t>
                </a:r>
              </a:p>
            </p:txBody>
          </p:sp>
          <p:sp>
            <p:nvSpPr>
              <p:cNvPr id="15372" name="Rectangle 23"/>
              <p:cNvSpPr>
                <a:spLocks noChangeArrowheads="1"/>
              </p:cNvSpPr>
              <p:nvPr/>
            </p:nvSpPr>
            <p:spPr bwMode="auto">
              <a:xfrm>
                <a:off x="3016" y="1648"/>
                <a:ext cx="174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setting a price on target</a:t>
                </a:r>
              </a:p>
              <a:p>
                <a:r>
                  <a:rPr lang="en-US" altLang="ko-KR" sz="1400">
                    <a:latin typeface="Arial" charset="0"/>
                  </a:rPr>
                  <a:t>   : emission trading &amp; carbon tax</a:t>
                </a:r>
              </a:p>
            </p:txBody>
          </p:sp>
        </p:grpSp>
      </p:grp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4556125" y="1412875"/>
            <a:ext cx="0" cy="208915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23875" y="1484313"/>
            <a:ext cx="4248150" cy="739775"/>
            <a:chOff x="330" y="890"/>
            <a:chExt cx="2676" cy="466"/>
          </a:xfrm>
        </p:grpSpPr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330" y="890"/>
              <a:ext cx="267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altLang="ko-KR" b="1" dirty="0">
                  <a:solidFill>
                    <a:srgbClr val="006699"/>
                  </a:solidFill>
                  <a:latin typeface="Arial" charset="0"/>
                </a:rPr>
                <a:t>Continued support from the public</a:t>
              </a:r>
              <a:endParaRPr lang="en-US" altLang="ko-KR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68" name="Rectangle 35"/>
            <p:cNvSpPr>
              <a:spLocks noChangeArrowheads="1"/>
            </p:cNvSpPr>
            <p:nvPr/>
          </p:nvSpPr>
          <p:spPr bwMode="auto">
            <a:xfrm>
              <a:off x="340" y="1177"/>
              <a:ext cx="195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latin typeface="Arial" charset="0"/>
                </a:rPr>
                <a:t> the key to success of Green Growth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2888"/>
            <a:ext cx="6094413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0825" y="227013"/>
            <a:ext cx="7777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We want to share this vision with our neighbors </a:t>
            </a:r>
          </a:p>
        </p:txBody>
      </p:sp>
      <p:pic>
        <p:nvPicPr>
          <p:cNvPr id="16388" name="Picture 10" descr="G8정상회담-2"/>
          <p:cNvPicPr>
            <a:picLocks noChangeAspect="1" noChangeArrowheads="1"/>
          </p:cNvPicPr>
          <p:nvPr/>
        </p:nvPicPr>
        <p:blipFill>
          <a:blip r:embed="rId4"/>
          <a:srcRect l="4915" r="3288"/>
          <a:stretch>
            <a:fillRect/>
          </a:stretch>
        </p:blipFill>
        <p:spPr bwMode="auto">
          <a:xfrm>
            <a:off x="3203575" y="2997200"/>
            <a:ext cx="5256213" cy="3186113"/>
          </a:xfrm>
          <a:prstGeom prst="rect">
            <a:avLst/>
          </a:prstGeom>
          <a:noFill/>
          <a:ln w="6350">
            <a:solidFill>
              <a:srgbClr val="B2B2B2"/>
            </a:solidFill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9750" y="1268413"/>
            <a:ext cx="8064500" cy="1282700"/>
            <a:chOff x="340" y="799"/>
            <a:chExt cx="5080" cy="808"/>
          </a:xfrm>
        </p:grpSpPr>
        <p:sp>
          <p:nvSpPr>
            <p:cNvPr id="16390" name="Rectangle 12"/>
            <p:cNvSpPr>
              <a:spLocks noChangeArrowheads="1"/>
            </p:cNvSpPr>
            <p:nvPr/>
          </p:nvSpPr>
          <p:spPr bwMode="auto">
            <a:xfrm>
              <a:off x="340" y="799"/>
              <a:ext cx="5080" cy="2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391" name="Rectangle 13"/>
            <p:cNvSpPr>
              <a:spLocks noChangeArrowheads="1"/>
            </p:cNvSpPr>
            <p:nvPr/>
          </p:nvSpPr>
          <p:spPr bwMode="auto">
            <a:xfrm>
              <a:off x="431" y="815"/>
              <a:ext cx="2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East Asia Climate Partnership</a:t>
              </a:r>
            </a:p>
          </p:txBody>
        </p:sp>
        <p:sp>
          <p:nvSpPr>
            <p:cNvPr id="16392" name="Rectangle 15"/>
            <p:cNvSpPr>
              <a:spLocks noChangeArrowheads="1"/>
            </p:cNvSpPr>
            <p:nvPr/>
          </p:nvSpPr>
          <p:spPr bwMode="auto">
            <a:xfrm>
              <a:off x="546" y="1117"/>
              <a:ext cx="346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latin typeface="Arial" charset="0"/>
                </a:rPr>
                <a:t> announced at G8 Extended Summit Meeting (Toyako Japan 2008)</a:t>
              </a:r>
            </a:p>
          </p:txBody>
        </p:sp>
        <p:sp>
          <p:nvSpPr>
            <p:cNvPr id="16393" name="Rectangle 16"/>
            <p:cNvSpPr>
              <a:spLocks noChangeArrowheads="1"/>
            </p:cNvSpPr>
            <p:nvPr/>
          </p:nvSpPr>
          <p:spPr bwMode="auto">
            <a:xfrm>
              <a:off x="546" y="1276"/>
              <a:ext cx="230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latin typeface="Arial" charset="0"/>
                </a:rPr>
                <a:t> 200 million USD for 5 years (2008 ~ 2012) </a:t>
              </a:r>
            </a:p>
          </p:txBody>
        </p:sp>
        <p:sp>
          <p:nvSpPr>
            <p:cNvPr id="16394" name="Rectangle 17"/>
            <p:cNvSpPr>
              <a:spLocks noChangeArrowheads="1"/>
            </p:cNvSpPr>
            <p:nvPr/>
          </p:nvSpPr>
          <p:spPr bwMode="auto">
            <a:xfrm>
              <a:off x="546" y="1428"/>
              <a:ext cx="11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endParaRPr lang="ko-KR" altLang="ko-KR" sz="1400">
                <a:latin typeface="Arial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3057525"/>
            <a:ext cx="7597775" cy="3149600"/>
            <a:chOff x="0" y="1926"/>
            <a:chExt cx="4786" cy="1984"/>
          </a:xfrm>
        </p:grpSpPr>
        <p:pic>
          <p:nvPicPr>
            <p:cNvPr id="18441" name="Picture 9" descr="1111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26"/>
              <a:ext cx="4786" cy="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Rectangle 13"/>
            <p:cNvSpPr>
              <a:spLocks noChangeArrowheads="1"/>
            </p:cNvSpPr>
            <p:nvPr/>
          </p:nvSpPr>
          <p:spPr bwMode="auto">
            <a:xfrm>
              <a:off x="2789" y="2567"/>
              <a:ext cx="1530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ko-KR" sz="1900" b="1">
                  <a:solidFill>
                    <a:schemeClr val="bg1"/>
                  </a:solidFill>
                  <a:latin typeface="Arial" charset="0"/>
                </a:rPr>
                <a:t>Wants to share a common vision with our neighbors</a:t>
              </a:r>
            </a:p>
          </p:txBody>
        </p:sp>
      </p:grp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5" y="227013"/>
            <a:ext cx="64087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What can Korea bring to the partnership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374775" y="1503363"/>
            <a:ext cx="637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ko-KR" sz="2500">
                <a:solidFill>
                  <a:srgbClr val="003366"/>
                </a:solidFill>
                <a:latin typeface="Arial" charset="0"/>
              </a:rPr>
              <a:t>The formula for finding a win-win strategy </a:t>
            </a:r>
          </a:p>
        </p:txBody>
      </p:sp>
      <p:pic>
        <p:nvPicPr>
          <p:cNvPr id="18437" name="Picture 11" descr="33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4050" y="3163888"/>
            <a:ext cx="44084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84263" y="2224088"/>
            <a:ext cx="8059737" cy="3130550"/>
            <a:chOff x="683" y="1401"/>
            <a:chExt cx="5077" cy="1972"/>
          </a:xfrm>
        </p:grpSpPr>
        <p:pic>
          <p:nvPicPr>
            <p:cNvPr id="18439" name="Picture 10" descr="2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3" y="1401"/>
              <a:ext cx="5077" cy="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Rectangle 12"/>
            <p:cNvSpPr>
              <a:spLocks noChangeArrowheads="1"/>
            </p:cNvSpPr>
            <p:nvPr/>
          </p:nvSpPr>
          <p:spPr bwMode="auto">
            <a:xfrm>
              <a:off x="1259" y="2251"/>
              <a:ext cx="1530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ko-KR" sz="1900" b="1">
                  <a:solidFill>
                    <a:schemeClr val="bg1"/>
                  </a:solidFill>
                  <a:latin typeface="Arial" charset="0"/>
                </a:rPr>
                <a:t>Fresh memory of</a:t>
              </a:r>
              <a:br>
                <a:rPr lang="en-US" altLang="ko-KR" sz="1900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altLang="ko-KR" sz="1900" b="1">
                  <a:solidFill>
                    <a:schemeClr val="bg1"/>
                  </a:solidFill>
                  <a:latin typeface="Arial" charset="0"/>
                </a:rPr>
                <a:t>poverty &amp; development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838"/>
            <a:ext cx="91440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9750" y="1268413"/>
            <a:ext cx="8064500" cy="788987"/>
            <a:chOff x="340" y="799"/>
            <a:chExt cx="5080" cy="497"/>
          </a:xfrm>
        </p:grpSpPr>
        <p:sp>
          <p:nvSpPr>
            <p:cNvPr id="20495" name="Rectangle 4"/>
            <p:cNvSpPr>
              <a:spLocks noChangeArrowheads="1"/>
            </p:cNvSpPr>
            <p:nvPr/>
          </p:nvSpPr>
          <p:spPr bwMode="auto">
            <a:xfrm>
              <a:off x="340" y="799"/>
              <a:ext cx="5080" cy="2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96" name="Rectangle 5"/>
            <p:cNvSpPr>
              <a:spLocks noChangeArrowheads="1"/>
            </p:cNvSpPr>
            <p:nvPr/>
          </p:nvSpPr>
          <p:spPr bwMode="auto">
            <a:xfrm>
              <a:off x="431" y="815"/>
              <a:ext cx="38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Policy Dialogue : East Asia Climate Forum (May 29, 2009)</a:t>
              </a:r>
            </a:p>
          </p:txBody>
        </p:sp>
        <p:sp>
          <p:nvSpPr>
            <p:cNvPr id="20497" name="Rectangle 6"/>
            <p:cNvSpPr>
              <a:spLocks noChangeArrowheads="1"/>
            </p:cNvSpPr>
            <p:nvPr/>
          </p:nvSpPr>
          <p:spPr bwMode="auto">
            <a:xfrm>
              <a:off x="546" y="1117"/>
              <a:ext cx="246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latin typeface="Arial" charset="0"/>
                </a:rPr>
                <a:t> Finding the roadmap to Green Growth in Asia </a:t>
              </a:r>
            </a:p>
          </p:txBody>
        </p:sp>
      </p:grp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250825" y="227013"/>
            <a:ext cx="4321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Areas of Cooperation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9750" y="2801938"/>
            <a:ext cx="8064500" cy="1028700"/>
            <a:chOff x="340" y="1765"/>
            <a:chExt cx="5080" cy="648"/>
          </a:xfrm>
        </p:grpSpPr>
        <p:sp>
          <p:nvSpPr>
            <p:cNvPr id="20491" name="Rectangle 10"/>
            <p:cNvSpPr>
              <a:spLocks noChangeArrowheads="1"/>
            </p:cNvSpPr>
            <p:nvPr/>
          </p:nvSpPr>
          <p:spPr bwMode="auto">
            <a:xfrm>
              <a:off x="340" y="1765"/>
              <a:ext cx="5080" cy="2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92" name="Rectangle 11"/>
            <p:cNvSpPr>
              <a:spLocks noChangeArrowheads="1"/>
            </p:cNvSpPr>
            <p:nvPr/>
          </p:nvSpPr>
          <p:spPr bwMode="auto">
            <a:xfrm>
              <a:off x="431" y="1781"/>
              <a:ext cx="2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Low Carbon Green Growth Expo</a:t>
              </a:r>
            </a:p>
          </p:txBody>
        </p:sp>
        <p:sp>
          <p:nvSpPr>
            <p:cNvPr id="20493" name="Rectangle 12"/>
            <p:cNvSpPr>
              <a:spLocks noChangeArrowheads="1"/>
            </p:cNvSpPr>
            <p:nvPr/>
          </p:nvSpPr>
          <p:spPr bwMode="auto">
            <a:xfrm>
              <a:off x="546" y="2082"/>
              <a:ext cx="313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latin typeface="Arial" charset="0"/>
                </a:rPr>
                <a:t> Promoting technology development and technology transfer</a:t>
              </a:r>
              <a:br>
                <a:rPr lang="en-US" altLang="ko-KR" sz="1400">
                  <a:latin typeface="Arial" charset="0"/>
                </a:rPr>
              </a:br>
              <a:endParaRPr lang="en-US" altLang="ko-KR" sz="1400">
                <a:latin typeface="Arial" charset="0"/>
              </a:endParaRPr>
            </a:p>
          </p:txBody>
        </p:sp>
        <p:sp>
          <p:nvSpPr>
            <p:cNvPr id="20494" name="Rectangle 13"/>
            <p:cNvSpPr>
              <a:spLocks noChangeArrowheads="1"/>
            </p:cNvSpPr>
            <p:nvPr/>
          </p:nvSpPr>
          <p:spPr bwMode="auto">
            <a:xfrm>
              <a:off x="546" y="2234"/>
              <a:ext cx="11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endParaRPr lang="ko-KR" altLang="ko-KR" sz="1400">
                <a:latin typeface="Arial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9750" y="4119563"/>
            <a:ext cx="8064500" cy="1016000"/>
            <a:chOff x="340" y="2595"/>
            <a:chExt cx="5080" cy="640"/>
          </a:xfrm>
        </p:grpSpPr>
        <p:sp>
          <p:nvSpPr>
            <p:cNvPr id="20487" name="Rectangle 15"/>
            <p:cNvSpPr>
              <a:spLocks noChangeArrowheads="1"/>
            </p:cNvSpPr>
            <p:nvPr/>
          </p:nvSpPr>
          <p:spPr bwMode="auto">
            <a:xfrm>
              <a:off x="340" y="2595"/>
              <a:ext cx="5080" cy="2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88" name="Rectangle 16"/>
            <p:cNvSpPr>
              <a:spLocks noChangeArrowheads="1"/>
            </p:cNvSpPr>
            <p:nvPr/>
          </p:nvSpPr>
          <p:spPr bwMode="auto">
            <a:xfrm>
              <a:off x="431" y="2611"/>
              <a:ext cx="2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Climate Solutions (ODA grants) </a:t>
              </a:r>
            </a:p>
          </p:txBody>
        </p:sp>
        <p:sp>
          <p:nvSpPr>
            <p:cNvPr id="20489" name="Rectangle 17"/>
            <p:cNvSpPr>
              <a:spLocks noChangeArrowheads="1"/>
            </p:cNvSpPr>
            <p:nvPr/>
          </p:nvSpPr>
          <p:spPr bwMode="auto">
            <a:xfrm>
              <a:off x="546" y="2897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400">
                  <a:latin typeface="Arial" charset="0"/>
                </a:rPr>
                <a:t/>
              </a:r>
              <a:br>
                <a:rPr lang="en-US" altLang="ko-KR" sz="1400">
                  <a:latin typeface="Arial" charset="0"/>
                </a:rPr>
              </a:br>
              <a:endParaRPr lang="en-US" altLang="ko-KR" sz="1400">
                <a:latin typeface="Arial" charset="0"/>
              </a:endParaRPr>
            </a:p>
          </p:txBody>
        </p:sp>
        <p:sp>
          <p:nvSpPr>
            <p:cNvPr id="20490" name="Rectangle 18"/>
            <p:cNvSpPr>
              <a:spLocks noChangeArrowheads="1"/>
            </p:cNvSpPr>
            <p:nvPr/>
          </p:nvSpPr>
          <p:spPr bwMode="auto">
            <a:xfrm>
              <a:off x="546" y="3056"/>
              <a:ext cx="11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endParaRPr lang="ko-KR" altLang="ko-KR" sz="1400">
                <a:latin typeface="Arial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0825" y="227013"/>
            <a:ext cx="3168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Areas of Cooperation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92088" y="1163638"/>
            <a:ext cx="344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002346"/>
                </a:solidFill>
                <a:latin typeface="Arial" charset="0"/>
              </a:rPr>
              <a:t>Integrated Water Management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4979988" y="1266825"/>
            <a:ext cx="0" cy="46101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010150" y="1163638"/>
            <a:ext cx="389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002346"/>
                </a:solidFill>
                <a:latin typeface="Arial" charset="0"/>
              </a:rPr>
              <a:t>Building Smart Low</a:t>
            </a:r>
            <a:r>
              <a:rPr lang="en-US" altLang="ko-KR">
                <a:solidFill>
                  <a:srgbClr val="002346"/>
                </a:solidFill>
                <a:latin typeface="Arial" charset="0"/>
              </a:rPr>
              <a:t>-</a:t>
            </a:r>
            <a:r>
              <a:rPr lang="en-US" altLang="ko-KR" b="1">
                <a:solidFill>
                  <a:srgbClr val="002346"/>
                </a:solidFill>
                <a:latin typeface="Arial" charset="0"/>
              </a:rPr>
              <a:t>Carbon Cities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06388" y="2128838"/>
            <a:ext cx="4633912" cy="3600450"/>
            <a:chOff x="2675" y="1285"/>
            <a:chExt cx="2919" cy="2268"/>
          </a:xfrm>
        </p:grpSpPr>
        <p:sp>
          <p:nvSpPr>
            <p:cNvPr id="21512" name="AutoShape 49" descr="dam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675" y="2063"/>
              <a:ext cx="748" cy="684"/>
            </a:xfrm>
            <a:prstGeom prst="roundRect">
              <a:avLst>
                <a:gd name="adj" fmla="val 0"/>
              </a:avLst>
            </a:prstGeom>
            <a:blipFill dpi="0" rotWithShape="1">
              <a:blip r:embed="rId15"/>
              <a:srcRect/>
              <a:stretch>
                <a:fillRect/>
              </a:stretch>
            </a:blipFill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3" name="AutoShape 50" descr="저수지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75" y="2841"/>
              <a:ext cx="748" cy="684"/>
            </a:xfrm>
            <a:prstGeom prst="roundRect">
              <a:avLst>
                <a:gd name="adj" fmla="val 0"/>
              </a:avLst>
            </a:prstGeom>
            <a:blipFill dpi="0" rotWithShape="1">
              <a:blip r:embed="rId16"/>
              <a:srcRect/>
              <a:stretch>
                <a:fillRect/>
              </a:stretch>
            </a:blipFill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4" name="AutoShape 51" descr="smart-grid330-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75" y="1285"/>
              <a:ext cx="748" cy="684"/>
            </a:xfrm>
            <a:prstGeom prst="roundRect">
              <a:avLst>
                <a:gd name="adj" fmla="val 0"/>
              </a:avLst>
            </a:prstGeom>
            <a:blipFill dpi="0" rotWithShape="1">
              <a:blip r:embed="rId17"/>
              <a:srcRect/>
              <a:stretch>
                <a:fillRect/>
              </a:stretch>
            </a:blipFill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5" name="AutoShape 52" descr="취수원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1" y="1285"/>
              <a:ext cx="748" cy="712"/>
            </a:xfrm>
            <a:prstGeom prst="roundRect">
              <a:avLst>
                <a:gd name="adj" fmla="val 0"/>
              </a:avLst>
            </a:prstGeom>
            <a:blipFill dpi="0" rotWithShape="1">
              <a:blip r:embed="rId18"/>
              <a:srcRect/>
              <a:stretch>
                <a:fillRect/>
              </a:stretch>
            </a:blipFill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6" name="AutoShape 53" descr="상수도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71" y="2063"/>
              <a:ext cx="748" cy="712"/>
            </a:xfrm>
            <a:prstGeom prst="roundRect">
              <a:avLst>
                <a:gd name="adj" fmla="val 0"/>
              </a:avLst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7" name="AutoShape 54" descr="하수처리장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71" y="2841"/>
              <a:ext cx="748" cy="712"/>
            </a:xfrm>
            <a:prstGeom prst="roundRect">
              <a:avLst>
                <a:gd name="adj" fmla="val 0"/>
              </a:avLst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8" name="Rectangle 5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54" y="1332"/>
              <a:ext cx="680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latinLnBrk="0">
                <a:buSzPct val="120000"/>
              </a:pPr>
              <a:r>
                <a:rPr kumimoji="0" lang="en-US" altLang="ko-KR" sz="900" b="1">
                  <a:latin typeface="Arial" charset="0"/>
                  <a:ea typeface="-윤고딕130" pitchFamily="18" charset="-127"/>
                </a:rPr>
                <a:t>EARLY WARNING SYSTEM</a:t>
              </a:r>
              <a:endParaRPr kumimoji="0" lang="en-US" altLang="ko-KR" sz="900">
                <a:latin typeface="Arial" charset="0"/>
                <a:ea typeface="-윤고딕130" pitchFamily="18" charset="-127"/>
              </a:endParaRPr>
            </a:p>
          </p:txBody>
        </p:sp>
        <p:sp>
          <p:nvSpPr>
            <p:cNvPr id="21519" name="Rectangle 5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4" y="2110"/>
              <a:ext cx="409" cy="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latinLnBrk="0">
                <a:buSzPct val="120000"/>
              </a:pPr>
              <a:r>
                <a:rPr kumimoji="0" lang="en-US" altLang="ko-KR" sz="900" b="1">
                  <a:latin typeface="Arial" charset="0"/>
                  <a:ea typeface="-윤고딕130" pitchFamily="18" charset="-127"/>
                </a:rPr>
                <a:t>DAMS</a:t>
              </a:r>
              <a:endParaRPr kumimoji="0" lang="en-US" altLang="ko-KR" sz="900">
                <a:latin typeface="Arial" charset="0"/>
                <a:ea typeface="-윤고딕130" pitchFamily="18" charset="-127"/>
              </a:endParaRPr>
            </a:p>
          </p:txBody>
        </p:sp>
        <p:sp>
          <p:nvSpPr>
            <p:cNvPr id="21520" name="Rectangle 5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54" y="2888"/>
              <a:ext cx="499" cy="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latinLnBrk="0">
                <a:buSzPct val="120000"/>
              </a:pPr>
              <a:r>
                <a:rPr kumimoji="0" lang="en-US" altLang="ko-KR" sz="900" b="1">
                  <a:latin typeface="Arial" charset="0"/>
                  <a:ea typeface="-윤고딕130" pitchFamily="18" charset="-127"/>
                </a:rPr>
                <a:t>RESERVOIR</a:t>
              </a:r>
              <a:endParaRPr kumimoji="0" lang="en-US" altLang="ko-KR" sz="900">
                <a:latin typeface="Arial" charset="0"/>
                <a:ea typeface="-윤고딕130" pitchFamily="18" charset="-127"/>
              </a:endParaRPr>
            </a:p>
          </p:txBody>
        </p:sp>
        <p:sp>
          <p:nvSpPr>
            <p:cNvPr id="21521" name="Rectangle 5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68" y="1337"/>
              <a:ext cx="626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895350" latinLnBrk="0">
                <a:buSzPct val="120000"/>
              </a:pPr>
              <a:r>
                <a:rPr kumimoji="0" lang="en-US" altLang="ko-KR" sz="900" b="1">
                  <a:latin typeface="Arial" charset="0"/>
                  <a:ea typeface="-윤고딕130" pitchFamily="18" charset="-127"/>
                </a:rPr>
                <a:t>WATER PURIFICATION</a:t>
              </a:r>
              <a:endParaRPr kumimoji="0" lang="en-US" altLang="ko-KR" sz="900">
                <a:latin typeface="Arial" charset="0"/>
                <a:ea typeface="-윤고딕130" pitchFamily="18" charset="-127"/>
              </a:endParaRPr>
            </a:p>
          </p:txBody>
        </p:sp>
        <p:sp>
          <p:nvSpPr>
            <p:cNvPr id="21522" name="Rectangle 5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68" y="2115"/>
              <a:ext cx="626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895350" latinLnBrk="0">
                <a:buSzPct val="120000"/>
              </a:pPr>
              <a:r>
                <a:rPr kumimoji="0" lang="en-US" altLang="ko-KR" sz="900" b="1">
                  <a:latin typeface="Arial" charset="0"/>
                  <a:ea typeface="-윤고딕130" pitchFamily="18" charset="-127"/>
                </a:rPr>
                <a:t>WATER SUPPLY AND DRAINAGE</a:t>
              </a:r>
              <a:r>
                <a:rPr kumimoji="0" lang="en-US" altLang="ko-KR" sz="900">
                  <a:latin typeface="Arial" charset="0"/>
                  <a:ea typeface="-윤고딕130" pitchFamily="18" charset="-127"/>
                </a:rPr>
                <a:t> </a:t>
              </a:r>
            </a:p>
          </p:txBody>
        </p:sp>
        <p:sp>
          <p:nvSpPr>
            <p:cNvPr id="21523" name="Rectangl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68" y="2893"/>
              <a:ext cx="536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latinLnBrk="0">
                <a:buSzPct val="120000"/>
              </a:pPr>
              <a:r>
                <a:rPr kumimoji="0" lang="en-US" altLang="ko-KR" sz="900" b="1">
                  <a:latin typeface="Arial" charset="0"/>
                  <a:ea typeface="-윤고딕130" pitchFamily="18" charset="-127"/>
                </a:rPr>
                <a:t>SEWAGE TREATMENT</a:t>
              </a:r>
              <a:endParaRPr kumimoji="0" lang="en-US" altLang="ko-KR" sz="900">
                <a:latin typeface="Arial" charset="0"/>
                <a:ea typeface="-윤고딕130" pitchFamily="18" charset="-127"/>
              </a:endParaRPr>
            </a:p>
          </p:txBody>
        </p:sp>
      </p:grpSp>
      <p:pic>
        <p:nvPicPr>
          <p:cNvPr id="56381" name="Picture 61" descr="7"/>
          <p:cNvPicPr>
            <a:picLocks noChangeAspect="1" noChangeArrowheads="1"/>
          </p:cNvPicPr>
          <p:nvPr/>
        </p:nvPicPr>
        <p:blipFill>
          <a:blip r:embed="rId21"/>
          <a:srcRect l="3128" r="5089"/>
          <a:stretch>
            <a:fillRect/>
          </a:stretch>
        </p:blipFill>
        <p:spPr bwMode="auto">
          <a:xfrm>
            <a:off x="4991100" y="1878013"/>
            <a:ext cx="41227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30" grpId="0" animBg="1"/>
      <p:bldP spid="56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7" descr="대통령-1"/>
          <p:cNvPicPr>
            <a:picLocks noChangeAspect="1" noChangeArrowheads="1"/>
          </p:cNvPicPr>
          <p:nvPr/>
        </p:nvPicPr>
        <p:blipFill>
          <a:blip r:embed="rId3"/>
          <a:srcRect l="17032"/>
          <a:stretch>
            <a:fillRect/>
          </a:stretch>
        </p:blipFill>
        <p:spPr bwMode="auto">
          <a:xfrm>
            <a:off x="0" y="765175"/>
            <a:ext cx="40290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825" y="227013"/>
            <a:ext cx="612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Presidential VISION</a:t>
            </a:r>
            <a:r>
              <a:rPr lang="en-US" altLang="ko-KR" b="1">
                <a:solidFill>
                  <a:schemeClr val="bg1"/>
                </a:solidFill>
                <a:latin typeface="Arial" charset="0"/>
              </a:rPr>
              <a:t> – Low Carbon Green Growth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3700" y="1206500"/>
            <a:ext cx="8618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000" b="1">
                <a:solidFill>
                  <a:srgbClr val="003366"/>
                </a:solidFill>
                <a:latin typeface="Arial" charset="0"/>
              </a:rPr>
              <a:t>Creating New 60 years </a:t>
            </a:r>
            <a:r>
              <a:rPr lang="en-US" altLang="ko-KR">
                <a:latin typeface="Arial" charset="0"/>
              </a:rPr>
              <a:t>(announcement of a new national vision in the 60</a:t>
            </a:r>
            <a:r>
              <a:rPr lang="en-US" altLang="ko-KR" baseline="30000">
                <a:latin typeface="Arial" charset="0"/>
              </a:rPr>
              <a:t>th</a:t>
            </a:r>
            <a:r>
              <a:rPr lang="en-US" altLang="ko-KR">
                <a:latin typeface="Arial" charset="0"/>
              </a:rPr>
              <a:t> anniversary of the founding of the Republic on August 15</a:t>
            </a:r>
            <a:r>
              <a:rPr lang="en-US" altLang="ko-KR" baseline="30000">
                <a:latin typeface="Arial" charset="0"/>
              </a:rPr>
              <a:t>th</a:t>
            </a:r>
            <a:r>
              <a:rPr lang="en-US" altLang="ko-KR">
                <a:latin typeface="Arial" charset="0"/>
              </a:rPr>
              <a:t> 2008)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3492500" y="5095875"/>
            <a:ext cx="5543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000" b="1">
                <a:solidFill>
                  <a:srgbClr val="A50021"/>
                </a:solidFill>
                <a:latin typeface="Arial" charset="0"/>
              </a:rPr>
              <a:t> More than just an environmental policy</a:t>
            </a:r>
            <a:r>
              <a:rPr lang="en-US" altLang="ko-KR" b="1">
                <a:solidFill>
                  <a:srgbClr val="A50021"/>
                </a:solidFill>
                <a:latin typeface="Arial" charset="0"/>
              </a:rPr>
              <a:t/>
            </a:r>
            <a:br>
              <a:rPr lang="en-US" altLang="ko-KR" b="1">
                <a:solidFill>
                  <a:srgbClr val="A50021"/>
                </a:solidFill>
                <a:latin typeface="Arial" charset="0"/>
              </a:rPr>
            </a:br>
            <a:r>
              <a:rPr lang="en-US" altLang="ko-KR">
                <a:solidFill>
                  <a:srgbClr val="292929"/>
                </a:solidFill>
                <a:latin typeface="Arial" charset="0"/>
              </a:rPr>
              <a:t>  - a new paradigm of progress</a:t>
            </a:r>
            <a:br>
              <a:rPr lang="en-US" altLang="ko-KR">
                <a:solidFill>
                  <a:srgbClr val="292929"/>
                </a:solidFill>
                <a:latin typeface="Arial" charset="0"/>
              </a:rPr>
            </a:br>
            <a:r>
              <a:rPr lang="en-US" altLang="ko-KR">
                <a:solidFill>
                  <a:srgbClr val="292929"/>
                </a:solidFill>
                <a:latin typeface="Arial" charset="0"/>
              </a:rPr>
              <a:t>  - changing people’s behavior and way of thinking</a:t>
            </a:r>
            <a:r>
              <a:rPr lang="en-US" altLang="ko-KR" b="1">
                <a:solidFill>
                  <a:srgbClr val="292929"/>
                </a:solidFill>
                <a:latin typeface="Arial" charset="0"/>
              </a:rPr>
              <a:t> </a:t>
            </a:r>
            <a:endParaRPr lang="en-US" altLang="ko-KR" b="1">
              <a:solidFill>
                <a:srgbClr val="006699"/>
              </a:solidFill>
              <a:latin typeface="Arial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980113" y="1989138"/>
            <a:ext cx="2840037" cy="2790825"/>
            <a:chOff x="3767" y="1253"/>
            <a:chExt cx="1789" cy="1758"/>
          </a:xfrm>
        </p:grpSpPr>
        <p:sp>
          <p:nvSpPr>
            <p:cNvPr id="4111" name="AutoShape 21"/>
            <p:cNvSpPr>
              <a:spLocks noChangeArrowheads="1"/>
            </p:cNvSpPr>
            <p:nvPr/>
          </p:nvSpPr>
          <p:spPr bwMode="auto">
            <a:xfrm rot="5400000">
              <a:off x="3009" y="2011"/>
              <a:ext cx="1757" cy="242"/>
            </a:xfrm>
            <a:custGeom>
              <a:avLst/>
              <a:gdLst>
                <a:gd name="T0" fmla="*/ 1689 w 21600"/>
                <a:gd name="T1" fmla="*/ 121 h 21600"/>
                <a:gd name="T2" fmla="*/ 879 w 21600"/>
                <a:gd name="T3" fmla="*/ 242 h 21600"/>
                <a:gd name="T4" fmla="*/ 68 w 21600"/>
                <a:gd name="T5" fmla="*/ 121 h 21600"/>
                <a:gd name="T6" fmla="*/ 87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43 w 21600"/>
                <a:gd name="T13" fmla="*/ 2678 h 21600"/>
                <a:gd name="T14" fmla="*/ 18957 w 21600"/>
                <a:gd name="T15" fmla="*/ 189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83" y="21600"/>
                  </a:lnTo>
                  <a:lnTo>
                    <a:pt x="1991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12" name="Rectangle 19"/>
            <p:cNvSpPr>
              <a:spLocks noChangeArrowheads="1"/>
            </p:cNvSpPr>
            <p:nvPr/>
          </p:nvSpPr>
          <p:spPr bwMode="auto">
            <a:xfrm>
              <a:off x="4012" y="1253"/>
              <a:ext cx="1544" cy="2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13" name="Rectangle 20"/>
            <p:cNvSpPr>
              <a:spLocks noChangeArrowheads="1"/>
            </p:cNvSpPr>
            <p:nvPr/>
          </p:nvSpPr>
          <p:spPr bwMode="auto">
            <a:xfrm>
              <a:off x="4283" y="1261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Next 60 years</a:t>
              </a:r>
            </a:p>
          </p:txBody>
        </p:sp>
        <p:sp>
          <p:nvSpPr>
            <p:cNvPr id="4114" name="Rectangle 22"/>
            <p:cNvSpPr>
              <a:spLocks noChangeArrowheads="1"/>
            </p:cNvSpPr>
            <p:nvPr/>
          </p:nvSpPr>
          <p:spPr bwMode="auto">
            <a:xfrm>
              <a:off x="4012" y="1253"/>
              <a:ext cx="1544" cy="1757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solidFill>
                  <a:schemeClr val="bg1"/>
                </a:solidFill>
              </a:endParaRPr>
            </a:p>
          </p:txBody>
        </p:sp>
        <p:sp>
          <p:nvSpPr>
            <p:cNvPr id="4115" name="Line 23"/>
            <p:cNvSpPr>
              <a:spLocks noChangeShapeType="1"/>
            </p:cNvSpPr>
            <p:nvPr/>
          </p:nvSpPr>
          <p:spPr bwMode="auto">
            <a:xfrm>
              <a:off x="4012" y="1525"/>
              <a:ext cx="1544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6" name="Rectangle 30"/>
            <p:cNvSpPr>
              <a:spLocks noChangeArrowheads="1"/>
            </p:cNvSpPr>
            <p:nvPr/>
          </p:nvSpPr>
          <p:spPr bwMode="auto">
            <a:xfrm>
              <a:off x="4126" y="1661"/>
              <a:ext cx="1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>
                  <a:solidFill>
                    <a:srgbClr val="292929"/>
                  </a:solidFill>
                  <a:latin typeface="Arial" charset="0"/>
                </a:rPr>
                <a:t>Green growth</a:t>
              </a:r>
            </a:p>
          </p:txBody>
        </p:sp>
        <p:pic>
          <p:nvPicPr>
            <p:cNvPr id="4117" name="Picture 35" descr="자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14" y="2015"/>
              <a:ext cx="1537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359150" y="2205038"/>
            <a:ext cx="2660650" cy="2357437"/>
            <a:chOff x="2116" y="1389"/>
            <a:chExt cx="1676" cy="1485"/>
          </a:xfrm>
        </p:grpSpPr>
        <p:sp>
          <p:nvSpPr>
            <p:cNvPr id="4104" name="AutoShape 26"/>
            <p:cNvSpPr>
              <a:spLocks noChangeArrowheads="1"/>
            </p:cNvSpPr>
            <p:nvPr/>
          </p:nvSpPr>
          <p:spPr bwMode="auto">
            <a:xfrm rot="5400000">
              <a:off x="1438" y="2067"/>
              <a:ext cx="1485" cy="129"/>
            </a:xfrm>
            <a:custGeom>
              <a:avLst/>
              <a:gdLst>
                <a:gd name="T0" fmla="*/ 1427 w 21600"/>
                <a:gd name="T1" fmla="*/ 65 h 21600"/>
                <a:gd name="T2" fmla="*/ 743 w 21600"/>
                <a:gd name="T3" fmla="*/ 129 h 21600"/>
                <a:gd name="T4" fmla="*/ 58 w 21600"/>
                <a:gd name="T5" fmla="*/ 65 h 21600"/>
                <a:gd name="T6" fmla="*/ 7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47 w 21600"/>
                <a:gd name="T13" fmla="*/ 2679 h 21600"/>
                <a:gd name="T14" fmla="*/ 18953 w 21600"/>
                <a:gd name="T15" fmla="*/ 189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83" y="21600"/>
                  </a:lnTo>
                  <a:lnTo>
                    <a:pt x="1991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05" name="Rectangle 17"/>
            <p:cNvSpPr>
              <a:spLocks noChangeArrowheads="1"/>
            </p:cNvSpPr>
            <p:nvPr/>
          </p:nvSpPr>
          <p:spPr bwMode="auto">
            <a:xfrm>
              <a:off x="2248" y="1389"/>
              <a:ext cx="1544" cy="272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06" name="Rectangle 18"/>
            <p:cNvSpPr>
              <a:spLocks noChangeArrowheads="1"/>
            </p:cNvSpPr>
            <p:nvPr/>
          </p:nvSpPr>
          <p:spPr bwMode="auto">
            <a:xfrm>
              <a:off x="2531" y="1404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Last 60 years</a:t>
              </a:r>
            </a:p>
          </p:txBody>
        </p:sp>
        <p:sp>
          <p:nvSpPr>
            <p:cNvPr id="4107" name="Rectangle 24"/>
            <p:cNvSpPr>
              <a:spLocks noChangeArrowheads="1"/>
            </p:cNvSpPr>
            <p:nvPr/>
          </p:nvSpPr>
          <p:spPr bwMode="auto">
            <a:xfrm>
              <a:off x="2246" y="1389"/>
              <a:ext cx="1544" cy="148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solidFill>
                  <a:schemeClr val="bg1"/>
                </a:solidFill>
              </a:endParaRPr>
            </a:p>
          </p:txBody>
        </p:sp>
        <p:sp>
          <p:nvSpPr>
            <p:cNvPr id="4108" name="Line 25"/>
            <p:cNvSpPr>
              <a:spLocks noChangeShapeType="1"/>
            </p:cNvSpPr>
            <p:nvPr/>
          </p:nvSpPr>
          <p:spPr bwMode="auto">
            <a:xfrm>
              <a:off x="2246" y="1661"/>
              <a:ext cx="1544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9" name="Rectangle 29"/>
            <p:cNvSpPr>
              <a:spLocks noChangeArrowheads="1"/>
            </p:cNvSpPr>
            <p:nvPr/>
          </p:nvSpPr>
          <p:spPr bwMode="auto">
            <a:xfrm>
              <a:off x="2416" y="1781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292929"/>
                  </a:solidFill>
                  <a:latin typeface="Arial" charset="0"/>
                </a:rPr>
                <a:t>Economic growth</a:t>
              </a:r>
            </a:p>
          </p:txBody>
        </p:sp>
        <p:pic>
          <p:nvPicPr>
            <p:cNvPr id="4110" name="Picture 36" descr="공장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5" y="1979"/>
              <a:ext cx="1542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21" name="Picture 261" descr="b"/>
          <p:cNvPicPr>
            <a:picLocks noChangeAspect="1" noChangeArrowheads="1"/>
          </p:cNvPicPr>
          <p:nvPr/>
        </p:nvPicPr>
        <p:blipFill>
          <a:blip r:embed="rId3">
            <a:lum bright="58000" contrast="-70000"/>
          </a:blip>
          <a:srcRect l="1996" t="1874" r="1996"/>
          <a:stretch>
            <a:fillRect/>
          </a:stretch>
        </p:blipFill>
        <p:spPr bwMode="auto">
          <a:xfrm>
            <a:off x="34925" y="1916113"/>
            <a:ext cx="9137650" cy="4941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50825" y="227013"/>
            <a:ext cx="7705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Green Growth is not an option but, the only option</a:t>
            </a:r>
          </a:p>
        </p:txBody>
      </p:sp>
      <p:sp>
        <p:nvSpPr>
          <p:cNvPr id="22547" name="Rectangle 205"/>
          <p:cNvSpPr>
            <a:spLocks noChangeArrowheads="1"/>
          </p:cNvSpPr>
          <p:nvPr/>
        </p:nvSpPr>
        <p:spPr bwMode="auto">
          <a:xfrm>
            <a:off x="323850" y="1123950"/>
            <a:ext cx="4951413" cy="93662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48" name="Rectangle 208"/>
          <p:cNvSpPr>
            <a:spLocks noChangeArrowheads="1"/>
          </p:cNvSpPr>
          <p:nvPr/>
        </p:nvSpPr>
        <p:spPr bwMode="auto">
          <a:xfrm>
            <a:off x="323850" y="1123950"/>
            <a:ext cx="127000" cy="9366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49" name="Rectangle 4"/>
          <p:cNvSpPr>
            <a:spLocks noChangeArrowheads="1"/>
          </p:cNvSpPr>
          <p:nvPr/>
        </p:nvSpPr>
        <p:spPr bwMode="auto">
          <a:xfrm>
            <a:off x="669925" y="1412875"/>
            <a:ext cx="447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charset="0"/>
              </a:rPr>
              <a:t>Green Growth is not plan B, it’s the Plan A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5029200" y="3140075"/>
            <a:ext cx="3503613" cy="2160588"/>
            <a:chOff x="3168" y="1978"/>
            <a:chExt cx="2207" cy="1361"/>
          </a:xfrm>
        </p:grpSpPr>
        <p:sp>
          <p:nvSpPr>
            <p:cNvPr id="22537" name="Rectangle 223"/>
            <p:cNvSpPr>
              <a:spLocks noChangeArrowheads="1"/>
            </p:cNvSpPr>
            <p:nvPr/>
          </p:nvSpPr>
          <p:spPr bwMode="auto">
            <a:xfrm>
              <a:off x="3213" y="1978"/>
              <a:ext cx="2162" cy="136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9" name="Rectangle 225"/>
            <p:cNvSpPr>
              <a:spLocks noChangeArrowheads="1"/>
            </p:cNvSpPr>
            <p:nvPr/>
          </p:nvSpPr>
          <p:spPr bwMode="auto">
            <a:xfrm>
              <a:off x="3440" y="2205"/>
              <a:ext cx="1696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It is the strategy of change that jumps over the chasm</a:t>
              </a:r>
            </a:p>
            <a:p>
              <a:endParaRPr lang="en-US" altLang="ko-KR" sz="800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and it is a concept of creativity that opens all possibilities</a:t>
              </a:r>
            </a:p>
          </p:txBody>
        </p:sp>
        <p:sp>
          <p:nvSpPr>
            <p:cNvPr id="22538" name="Rectangle 224"/>
            <p:cNvSpPr>
              <a:spLocks noChangeArrowheads="1"/>
            </p:cNvSpPr>
            <p:nvPr/>
          </p:nvSpPr>
          <p:spPr bwMode="auto">
            <a:xfrm>
              <a:off x="3168" y="1978"/>
              <a:ext cx="91" cy="136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7" name="Oval 35"/>
          <p:cNvSpPr>
            <a:spLocks noChangeArrowheads="1"/>
          </p:cNvSpPr>
          <p:nvPr/>
        </p:nvSpPr>
        <p:spPr bwMode="auto">
          <a:xfrm>
            <a:off x="2209800" y="4029075"/>
            <a:ext cx="4679950" cy="2017713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58" name="Oval 46"/>
          <p:cNvSpPr>
            <a:spLocks noChangeArrowheads="1"/>
          </p:cNvSpPr>
          <p:nvPr/>
        </p:nvSpPr>
        <p:spPr bwMode="auto">
          <a:xfrm>
            <a:off x="2427288" y="4102100"/>
            <a:ext cx="4244975" cy="1668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50825" y="227013"/>
            <a:ext cx="4752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What is Green Growth?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9750" y="1125538"/>
            <a:ext cx="8064500" cy="1014412"/>
            <a:chOff x="340" y="709"/>
            <a:chExt cx="5080" cy="639"/>
          </a:xfrm>
        </p:grpSpPr>
        <p:grpSp>
          <p:nvGrpSpPr>
            <p:cNvPr id="5139" name="Group 4"/>
            <p:cNvGrpSpPr>
              <a:grpSpLocks/>
            </p:cNvGrpSpPr>
            <p:nvPr/>
          </p:nvGrpSpPr>
          <p:grpSpPr bwMode="auto">
            <a:xfrm>
              <a:off x="340" y="709"/>
              <a:ext cx="5080" cy="272"/>
              <a:chOff x="340" y="799"/>
              <a:chExt cx="5080" cy="272"/>
            </a:xfrm>
          </p:grpSpPr>
          <p:sp>
            <p:nvSpPr>
              <p:cNvPr id="5141" name="Rectangle 5"/>
              <p:cNvSpPr>
                <a:spLocks noChangeArrowheads="1"/>
              </p:cNvSpPr>
              <p:nvPr/>
            </p:nvSpPr>
            <p:spPr bwMode="auto">
              <a:xfrm>
                <a:off x="340" y="799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42" name="Rectangle 6"/>
              <p:cNvSpPr>
                <a:spLocks noChangeArrowheads="1"/>
              </p:cNvSpPr>
              <p:nvPr/>
            </p:nvSpPr>
            <p:spPr bwMode="auto">
              <a:xfrm>
                <a:off x="431" y="815"/>
                <a:ext cx="24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What do we mean by Green Growth</a:t>
                </a:r>
              </a:p>
            </p:txBody>
          </p:sp>
        </p:grpSp>
        <p:sp>
          <p:nvSpPr>
            <p:cNvPr id="5140" name="Rectangle 7"/>
            <p:cNvSpPr>
              <a:spLocks noChangeArrowheads="1"/>
            </p:cNvSpPr>
            <p:nvPr/>
          </p:nvSpPr>
          <p:spPr bwMode="auto">
            <a:xfrm>
              <a:off x="675" y="1117"/>
              <a:ext cx="33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2000">
                  <a:latin typeface="Lucida Calligraphy" pitchFamily="66" charset="0"/>
                  <a:ea typeface="-윤명조330" pitchFamily="18" charset="-127"/>
                </a:rPr>
                <a:t>’as we go green – we get money &amp; jobs”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3067050" y="2587625"/>
            <a:ext cx="2989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b="1">
                <a:solidFill>
                  <a:srgbClr val="000000"/>
                </a:solidFill>
                <a:latin typeface="Arial" charset="0"/>
              </a:rPr>
              <a:t>&lt;Elements of Green Growth&gt;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619250" y="4100513"/>
            <a:ext cx="1512888" cy="1512887"/>
            <a:chOff x="1020" y="2569"/>
            <a:chExt cx="953" cy="953"/>
          </a:xfrm>
        </p:grpSpPr>
        <p:sp>
          <p:nvSpPr>
            <p:cNvPr id="90133" name="Oval 21"/>
            <p:cNvSpPr>
              <a:spLocks noChangeArrowheads="1"/>
            </p:cNvSpPr>
            <p:nvPr/>
          </p:nvSpPr>
          <p:spPr bwMode="auto">
            <a:xfrm>
              <a:off x="1020" y="2569"/>
              <a:ext cx="953" cy="953"/>
            </a:xfrm>
            <a:prstGeom prst="ellipse">
              <a:avLst/>
            </a:prstGeom>
            <a:gradFill rotWithShape="1">
              <a:gsLst>
                <a:gs pos="0">
                  <a:srgbClr val="008CD2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8" name="Rectangle 22"/>
            <p:cNvSpPr>
              <a:spLocks noChangeArrowheads="1"/>
            </p:cNvSpPr>
            <p:nvPr/>
          </p:nvSpPr>
          <p:spPr bwMode="auto">
            <a:xfrm>
              <a:off x="1038" y="2864"/>
              <a:ext cx="9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green energy</a:t>
              </a:r>
            </a:p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paradigm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795713" y="5037138"/>
            <a:ext cx="1512887" cy="1512887"/>
            <a:chOff x="2391" y="3112"/>
            <a:chExt cx="953" cy="953"/>
          </a:xfrm>
        </p:grpSpPr>
        <p:sp>
          <p:nvSpPr>
            <p:cNvPr id="90135" name="Oval 23"/>
            <p:cNvSpPr>
              <a:spLocks noChangeArrowheads="1"/>
            </p:cNvSpPr>
            <p:nvPr/>
          </p:nvSpPr>
          <p:spPr bwMode="auto">
            <a:xfrm>
              <a:off x="2391" y="3112"/>
              <a:ext cx="953" cy="953"/>
            </a:xfrm>
            <a:prstGeom prst="ellipse">
              <a:avLst/>
            </a:prstGeom>
            <a:gradFill rotWithShape="1">
              <a:gsLst>
                <a:gs pos="0">
                  <a:srgbClr val="008CD2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426" y="3328"/>
              <a:ext cx="88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Contribution</a:t>
              </a:r>
            </a:p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to the global</a:t>
              </a:r>
            </a:p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community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940425" y="4100513"/>
            <a:ext cx="1512888" cy="1512887"/>
            <a:chOff x="3742" y="2569"/>
            <a:chExt cx="953" cy="953"/>
          </a:xfrm>
        </p:grpSpPr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>
              <a:off x="3742" y="2569"/>
              <a:ext cx="953" cy="953"/>
            </a:xfrm>
            <a:prstGeom prst="ellipse">
              <a:avLst/>
            </a:prstGeom>
            <a:gradFill rotWithShape="1">
              <a:gsLst>
                <a:gs pos="0">
                  <a:srgbClr val="008CD2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4" name="Rectangle 29"/>
            <p:cNvSpPr>
              <a:spLocks noChangeArrowheads="1"/>
            </p:cNvSpPr>
            <p:nvPr/>
          </p:nvSpPr>
          <p:spPr bwMode="auto">
            <a:xfrm>
              <a:off x="3759" y="2792"/>
              <a:ext cx="92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Improvement</a:t>
              </a:r>
            </a:p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in quality</a:t>
              </a:r>
            </a:p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of life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749675" y="3163888"/>
            <a:ext cx="1604963" cy="1512887"/>
            <a:chOff x="2394" y="2027"/>
            <a:chExt cx="1011" cy="953"/>
          </a:xfrm>
        </p:grpSpPr>
        <p:sp>
          <p:nvSpPr>
            <p:cNvPr id="90137" name="Oval 25"/>
            <p:cNvSpPr>
              <a:spLocks noChangeArrowheads="1"/>
            </p:cNvSpPr>
            <p:nvPr/>
          </p:nvSpPr>
          <p:spPr bwMode="auto">
            <a:xfrm>
              <a:off x="2423" y="2027"/>
              <a:ext cx="953" cy="953"/>
            </a:xfrm>
            <a:prstGeom prst="ellipse">
              <a:avLst/>
            </a:prstGeom>
            <a:gradFill rotWithShape="1">
              <a:gsLst>
                <a:gs pos="0">
                  <a:srgbClr val="008CD2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32" name="Rectangle 30"/>
            <p:cNvSpPr>
              <a:spLocks noChangeArrowheads="1"/>
            </p:cNvSpPr>
            <p:nvPr/>
          </p:nvSpPr>
          <p:spPr bwMode="auto">
            <a:xfrm>
              <a:off x="2394" y="2166"/>
              <a:ext cx="1011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Green</a:t>
              </a:r>
            </a:p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Technology as</a:t>
              </a:r>
            </a:p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a new growth</a:t>
              </a:r>
            </a:p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Arial" charset="0"/>
                </a:rPr>
                <a:t>engine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7" grpId="0" animBg="1"/>
      <p:bldP spid="90158" grpId="0" animBg="1"/>
      <p:bldP spid="90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825" y="227013"/>
            <a:ext cx="612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How can we achieve Green Growth?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328988" y="1443038"/>
            <a:ext cx="2425700" cy="2098675"/>
            <a:chOff x="2097" y="864"/>
            <a:chExt cx="1528" cy="1322"/>
          </a:xfrm>
        </p:grpSpPr>
        <p:sp>
          <p:nvSpPr>
            <p:cNvPr id="98321" name="AutoShape 17"/>
            <p:cNvSpPr>
              <a:spLocks noChangeArrowheads="1"/>
            </p:cNvSpPr>
            <p:nvPr/>
          </p:nvSpPr>
          <p:spPr bwMode="auto">
            <a:xfrm>
              <a:off x="2097" y="864"/>
              <a:ext cx="1528" cy="1322"/>
            </a:xfrm>
            <a:prstGeom prst="triangle">
              <a:avLst>
                <a:gd name="adj" fmla="val 50000"/>
              </a:avLst>
            </a:prstGeom>
            <a:solidFill>
              <a:srgbClr val="0066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55" name="Text Box 18"/>
            <p:cNvSpPr txBox="1">
              <a:spLocks noChangeArrowheads="1"/>
            </p:cNvSpPr>
            <p:nvPr/>
          </p:nvSpPr>
          <p:spPr bwMode="auto">
            <a:xfrm>
              <a:off x="2431" y="1661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Technology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98675" y="3562350"/>
            <a:ext cx="2425700" cy="2098675"/>
            <a:chOff x="1322" y="2199"/>
            <a:chExt cx="1528" cy="1322"/>
          </a:xfrm>
        </p:grpSpPr>
        <p:sp>
          <p:nvSpPr>
            <p:cNvPr id="98319" name="AutoShape 15"/>
            <p:cNvSpPr>
              <a:spLocks noChangeArrowheads="1"/>
            </p:cNvSpPr>
            <p:nvPr/>
          </p:nvSpPr>
          <p:spPr bwMode="auto">
            <a:xfrm>
              <a:off x="1322" y="2199"/>
              <a:ext cx="1528" cy="1322"/>
            </a:xfrm>
            <a:prstGeom prst="triangle">
              <a:avLst>
                <a:gd name="adj" fmla="val 50000"/>
              </a:avLst>
            </a:prstGeom>
            <a:solidFill>
              <a:srgbClr val="0066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53" name="Text Box 19"/>
            <p:cNvSpPr txBox="1">
              <a:spLocks noChangeArrowheads="1"/>
            </p:cNvSpPr>
            <p:nvPr/>
          </p:nvSpPr>
          <p:spPr bwMode="auto">
            <a:xfrm>
              <a:off x="1584" y="2848"/>
              <a:ext cx="100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Policy tool</a:t>
              </a:r>
            </a:p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(regulation &amp;</a:t>
              </a:r>
            </a:p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incentive)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86288" y="3562350"/>
            <a:ext cx="2425700" cy="2098675"/>
            <a:chOff x="3071" y="2336"/>
            <a:chExt cx="1528" cy="1322"/>
          </a:xfrm>
        </p:grpSpPr>
        <p:sp>
          <p:nvSpPr>
            <p:cNvPr id="98320" name="AutoShape 16"/>
            <p:cNvSpPr>
              <a:spLocks noChangeArrowheads="1"/>
            </p:cNvSpPr>
            <p:nvPr/>
          </p:nvSpPr>
          <p:spPr bwMode="auto">
            <a:xfrm>
              <a:off x="3071" y="2336"/>
              <a:ext cx="1528" cy="1322"/>
            </a:xfrm>
            <a:prstGeom prst="triangle">
              <a:avLst>
                <a:gd name="adj" fmla="val 50000"/>
              </a:avLst>
            </a:prstGeom>
            <a:solidFill>
              <a:srgbClr val="0066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51" name="Text Box 20"/>
            <p:cNvSpPr txBox="1">
              <a:spLocks noChangeArrowheads="1"/>
            </p:cNvSpPr>
            <p:nvPr/>
          </p:nvSpPr>
          <p:spPr bwMode="auto">
            <a:xfrm>
              <a:off x="3429" y="2985"/>
              <a:ext cx="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Change in</a:t>
              </a:r>
            </a:p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life-style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825" y="227013"/>
            <a:ext cx="612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Why is Korea striving for Green Growth?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557338"/>
            <a:ext cx="6911975" cy="4319587"/>
            <a:chOff x="340" y="981"/>
            <a:chExt cx="4354" cy="2721"/>
          </a:xfrm>
        </p:grpSpPr>
        <p:sp>
          <p:nvSpPr>
            <p:cNvPr id="7175" name="AutoShape 4"/>
            <p:cNvSpPr>
              <a:spLocks noChangeArrowheads="1"/>
            </p:cNvSpPr>
            <p:nvPr/>
          </p:nvSpPr>
          <p:spPr bwMode="auto">
            <a:xfrm>
              <a:off x="340" y="981"/>
              <a:ext cx="4354" cy="2721"/>
            </a:xfrm>
            <a:prstGeom prst="homePlate">
              <a:avLst>
                <a:gd name="adj" fmla="val 29936"/>
              </a:avLst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7176" name="AutoShape 5"/>
            <p:cNvSpPr>
              <a:spLocks noChangeArrowheads="1"/>
            </p:cNvSpPr>
            <p:nvPr/>
          </p:nvSpPr>
          <p:spPr bwMode="auto">
            <a:xfrm rot="5400000">
              <a:off x="2630" y="122"/>
              <a:ext cx="879" cy="2652"/>
            </a:xfrm>
            <a:prstGeom prst="flowChartManualInpu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7177" name="Group 6"/>
            <p:cNvGrpSpPr>
              <a:grpSpLocks/>
            </p:cNvGrpSpPr>
            <p:nvPr/>
          </p:nvGrpSpPr>
          <p:grpSpPr bwMode="auto">
            <a:xfrm flipV="1">
              <a:off x="368" y="2798"/>
              <a:ext cx="4028" cy="883"/>
              <a:chOff x="504" y="2429"/>
              <a:chExt cx="4028" cy="883"/>
            </a:xfrm>
          </p:grpSpPr>
          <p:sp>
            <p:nvSpPr>
              <p:cNvPr id="7186" name="Rectangle 7"/>
              <p:cNvSpPr>
                <a:spLocks noChangeArrowheads="1"/>
              </p:cNvSpPr>
              <p:nvPr/>
            </p:nvSpPr>
            <p:spPr bwMode="auto">
              <a:xfrm>
                <a:off x="504" y="2429"/>
                <a:ext cx="3102" cy="883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7187" name="AutoShape 8"/>
              <p:cNvSpPr>
                <a:spLocks noChangeArrowheads="1"/>
              </p:cNvSpPr>
              <p:nvPr/>
            </p:nvSpPr>
            <p:spPr bwMode="auto">
              <a:xfrm rot="5400000">
                <a:off x="2766" y="1546"/>
                <a:ext cx="879" cy="2652"/>
              </a:xfrm>
              <a:prstGeom prst="flowChartManualInpu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>
              <a:off x="368" y="1005"/>
              <a:ext cx="3102" cy="883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431" y="1223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Climate Affect</a:t>
              </a:r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 </a:t>
              </a:r>
              <a:endParaRPr lang="en-US" altLang="ko-KR">
                <a:latin typeface="Arial" charset="0"/>
              </a:endParaRPr>
            </a:p>
          </p:txBody>
        </p:sp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431" y="2120"/>
              <a:ext cx="2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Energy security vulnerability</a:t>
              </a:r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7181" name="Text Box 12"/>
            <p:cNvSpPr txBox="1">
              <a:spLocks noChangeArrowheads="1"/>
            </p:cNvSpPr>
            <p:nvPr/>
          </p:nvSpPr>
          <p:spPr bwMode="auto">
            <a:xfrm>
              <a:off x="431" y="2934"/>
              <a:ext cx="1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chemeClr val="bg1"/>
                  </a:solidFill>
                  <a:latin typeface="Arial" charset="0"/>
                </a:rPr>
                <a:t>Economic slow-down</a:t>
              </a:r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507" y="1450"/>
              <a:ext cx="356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 average temperature rise 1.7</a:t>
              </a:r>
              <a:r>
                <a:rPr lang="en-US" altLang="ko-KR" sz="1400">
                  <a:solidFill>
                    <a:schemeClr val="bg1"/>
                  </a:solidFill>
                  <a:cs typeface="Arial" charset="0"/>
                  <a:sym typeface="Wingdings 3" pitchFamily="18" charset="2"/>
                </a:rPr>
                <a:t>℃ (2 times more than world average)</a:t>
              </a:r>
              <a:endParaRPr lang="en-US" altLang="ko-KR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3" name="Rectangle 14"/>
            <p:cNvSpPr>
              <a:spLocks noChangeArrowheads="1"/>
            </p:cNvSpPr>
            <p:nvPr/>
          </p:nvSpPr>
          <p:spPr bwMode="auto">
            <a:xfrm>
              <a:off x="507" y="2352"/>
              <a:ext cx="152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 140 billion USD energy bill </a:t>
              </a:r>
            </a:p>
          </p:txBody>
        </p:sp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507" y="3186"/>
              <a:ext cx="346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 growth rate declining since the Asian economic crisis in late 1990s</a:t>
              </a:r>
            </a:p>
          </p:txBody>
        </p:sp>
        <p:sp>
          <p:nvSpPr>
            <p:cNvPr id="7185" name="Rectangle 16"/>
            <p:cNvSpPr>
              <a:spLocks noChangeArrowheads="1"/>
            </p:cNvSpPr>
            <p:nvPr/>
          </p:nvSpPr>
          <p:spPr bwMode="auto">
            <a:xfrm>
              <a:off x="507" y="3344"/>
              <a:ext cx="190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-"/>
              </a:pPr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 growth without rise in employment 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8363" y="2384425"/>
            <a:ext cx="2663825" cy="2663825"/>
            <a:chOff x="3878" y="1502"/>
            <a:chExt cx="1678" cy="1678"/>
          </a:xfrm>
        </p:grpSpPr>
        <p:sp>
          <p:nvSpPr>
            <p:cNvPr id="94226" name="AutoShape 18"/>
            <p:cNvSpPr>
              <a:spLocks noChangeArrowheads="1"/>
            </p:cNvSpPr>
            <p:nvPr/>
          </p:nvSpPr>
          <p:spPr bwMode="auto">
            <a:xfrm>
              <a:off x="3878" y="1502"/>
              <a:ext cx="1678" cy="1678"/>
            </a:xfrm>
            <a:prstGeom prst="star16">
              <a:avLst>
                <a:gd name="adj" fmla="val 37500"/>
              </a:avLst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4130" y="2082"/>
              <a:ext cx="117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>
                  <a:solidFill>
                    <a:srgbClr val="006699"/>
                  </a:solidFill>
                  <a:latin typeface="Arial" charset="0"/>
                </a:rPr>
                <a:t>“New path</a:t>
              </a:r>
            </a:p>
            <a:p>
              <a:pPr algn="ctr"/>
              <a:r>
                <a:rPr lang="en-US" altLang="ko-KR" sz="2400">
                  <a:solidFill>
                    <a:srgbClr val="006699"/>
                  </a:solidFill>
                  <a:latin typeface="Arial" charset="0"/>
                </a:rPr>
                <a:t>   is needed”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50825" y="227013"/>
            <a:ext cx="1657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The Logic</a:t>
            </a:r>
          </a:p>
        </p:txBody>
      </p:sp>
      <p:grpSp>
        <p:nvGrpSpPr>
          <p:cNvPr id="2" name="Group 266"/>
          <p:cNvGrpSpPr>
            <a:grpSpLocks/>
          </p:cNvGrpSpPr>
          <p:nvPr/>
        </p:nvGrpSpPr>
        <p:grpSpPr bwMode="auto">
          <a:xfrm>
            <a:off x="539750" y="1196975"/>
            <a:ext cx="7983538" cy="4968875"/>
            <a:chOff x="340" y="754"/>
            <a:chExt cx="5029" cy="3130"/>
          </a:xfrm>
        </p:grpSpPr>
        <p:sp>
          <p:nvSpPr>
            <p:cNvPr id="8197" name="Line 54"/>
            <p:cNvSpPr>
              <a:spLocks noChangeShapeType="1"/>
            </p:cNvSpPr>
            <p:nvPr/>
          </p:nvSpPr>
          <p:spPr bwMode="auto">
            <a:xfrm flipV="1">
              <a:off x="710" y="2251"/>
              <a:ext cx="4354" cy="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98" name="Rectangle 65"/>
            <p:cNvSpPr>
              <a:spLocks noChangeArrowheads="1"/>
            </p:cNvSpPr>
            <p:nvPr/>
          </p:nvSpPr>
          <p:spPr bwMode="auto">
            <a:xfrm>
              <a:off x="612" y="754"/>
              <a:ext cx="3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latin typeface="Arial" charset="0"/>
                </a:rPr>
                <a:t>High</a:t>
              </a:r>
            </a:p>
          </p:txBody>
        </p:sp>
        <p:sp>
          <p:nvSpPr>
            <p:cNvPr id="8199" name="Rectangle 66"/>
            <p:cNvSpPr>
              <a:spLocks noChangeArrowheads="1"/>
            </p:cNvSpPr>
            <p:nvPr/>
          </p:nvSpPr>
          <p:spPr bwMode="auto">
            <a:xfrm>
              <a:off x="5057" y="3521"/>
              <a:ext cx="3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latin typeface="Arial" charset="0"/>
                </a:rPr>
                <a:t>High</a:t>
              </a:r>
            </a:p>
          </p:txBody>
        </p:sp>
        <p:sp>
          <p:nvSpPr>
            <p:cNvPr id="8200" name="Rectangle 67"/>
            <p:cNvSpPr>
              <a:spLocks noChangeArrowheads="1"/>
            </p:cNvSpPr>
            <p:nvPr/>
          </p:nvSpPr>
          <p:spPr bwMode="auto">
            <a:xfrm>
              <a:off x="340" y="3521"/>
              <a:ext cx="2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latin typeface="Arial" charset="0"/>
                </a:rPr>
                <a:t>Low</a:t>
              </a:r>
            </a:p>
          </p:txBody>
        </p:sp>
        <p:sp>
          <p:nvSpPr>
            <p:cNvPr id="8201" name="Rectangle 71"/>
            <p:cNvSpPr>
              <a:spLocks noChangeArrowheads="1"/>
            </p:cNvSpPr>
            <p:nvPr/>
          </p:nvSpPr>
          <p:spPr bwMode="auto">
            <a:xfrm>
              <a:off x="3243" y="3711"/>
              <a:ext cx="18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latin typeface="Arial" charset="0"/>
                </a:rPr>
                <a:t>Source : ESI, Morgan Stanley Research</a:t>
              </a:r>
            </a:p>
          </p:txBody>
        </p:sp>
        <p:grpSp>
          <p:nvGrpSpPr>
            <p:cNvPr id="8202" name="Group 249"/>
            <p:cNvGrpSpPr>
              <a:grpSpLocks/>
            </p:cNvGrpSpPr>
            <p:nvPr/>
          </p:nvGrpSpPr>
          <p:grpSpPr bwMode="auto">
            <a:xfrm>
              <a:off x="1344" y="1025"/>
              <a:ext cx="3029" cy="2034"/>
              <a:chOff x="1344" y="889"/>
              <a:chExt cx="3029" cy="2034"/>
            </a:xfrm>
          </p:grpSpPr>
          <p:grpSp>
            <p:nvGrpSpPr>
              <p:cNvPr id="8211" name="Group 151"/>
              <p:cNvGrpSpPr>
                <a:grpSpLocks/>
              </p:cNvGrpSpPr>
              <p:nvPr/>
            </p:nvGrpSpPr>
            <p:grpSpPr bwMode="auto">
              <a:xfrm>
                <a:off x="2366" y="965"/>
                <a:ext cx="367" cy="173"/>
                <a:chOff x="2111" y="1344"/>
                <a:chExt cx="367" cy="173"/>
              </a:xfrm>
            </p:grpSpPr>
            <p:sp>
              <p:nvSpPr>
                <p:cNvPr id="16536" name="Oval 152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82" name="Rectangle 153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2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GER</a:t>
                  </a:r>
                </a:p>
              </p:txBody>
            </p:sp>
          </p:grpSp>
          <p:grpSp>
            <p:nvGrpSpPr>
              <p:cNvPr id="8212" name="Group 154"/>
              <p:cNvGrpSpPr>
                <a:grpSpLocks/>
              </p:cNvGrpSpPr>
              <p:nvPr/>
            </p:nvGrpSpPr>
            <p:grpSpPr bwMode="auto">
              <a:xfrm>
                <a:off x="3082" y="889"/>
                <a:ext cx="335" cy="173"/>
                <a:chOff x="2111" y="1344"/>
                <a:chExt cx="335" cy="173"/>
              </a:xfrm>
            </p:grpSpPr>
            <p:sp>
              <p:nvSpPr>
                <p:cNvPr id="16539" name="Oval 155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80" name="Rectangle 156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29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JAP</a:t>
                  </a:r>
                </a:p>
              </p:txBody>
            </p:sp>
          </p:grpSp>
          <p:grpSp>
            <p:nvGrpSpPr>
              <p:cNvPr id="8213" name="Group 157"/>
              <p:cNvGrpSpPr>
                <a:grpSpLocks/>
              </p:cNvGrpSpPr>
              <p:nvPr/>
            </p:nvGrpSpPr>
            <p:grpSpPr bwMode="auto">
              <a:xfrm>
                <a:off x="3165" y="1013"/>
                <a:ext cx="292" cy="173"/>
                <a:chOff x="2111" y="1344"/>
                <a:chExt cx="292" cy="173"/>
              </a:xfrm>
            </p:grpSpPr>
            <p:sp>
              <p:nvSpPr>
                <p:cNvPr id="16542" name="Oval 158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78" name="Rectangle 159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UK</a:t>
                  </a:r>
                </a:p>
              </p:txBody>
            </p:sp>
          </p:grpSp>
          <p:grpSp>
            <p:nvGrpSpPr>
              <p:cNvPr id="8214" name="Group 160"/>
              <p:cNvGrpSpPr>
                <a:grpSpLocks/>
              </p:cNvGrpSpPr>
              <p:nvPr/>
            </p:nvGrpSpPr>
            <p:grpSpPr bwMode="auto">
              <a:xfrm>
                <a:off x="3115" y="1216"/>
                <a:ext cx="356" cy="173"/>
                <a:chOff x="2111" y="1344"/>
                <a:chExt cx="356" cy="173"/>
              </a:xfrm>
            </p:grpSpPr>
            <p:sp>
              <p:nvSpPr>
                <p:cNvPr id="16545" name="Oval 161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76" name="Rectangle 162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USA</a:t>
                  </a:r>
                </a:p>
              </p:txBody>
            </p:sp>
          </p:grpSp>
          <p:grpSp>
            <p:nvGrpSpPr>
              <p:cNvPr id="8215" name="Group 163"/>
              <p:cNvGrpSpPr>
                <a:grpSpLocks/>
              </p:cNvGrpSpPr>
              <p:nvPr/>
            </p:nvGrpSpPr>
            <p:grpSpPr bwMode="auto">
              <a:xfrm>
                <a:off x="3259" y="1933"/>
                <a:ext cx="351" cy="173"/>
                <a:chOff x="2111" y="1344"/>
                <a:chExt cx="351" cy="173"/>
              </a:xfrm>
            </p:grpSpPr>
            <p:sp>
              <p:nvSpPr>
                <p:cNvPr id="16548" name="Oval 164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74" name="Rectangle 165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ZAR</a:t>
                  </a:r>
                </a:p>
              </p:txBody>
            </p:sp>
          </p:grpSp>
          <p:grpSp>
            <p:nvGrpSpPr>
              <p:cNvPr id="8216" name="Group 166"/>
              <p:cNvGrpSpPr>
                <a:grpSpLocks/>
              </p:cNvGrpSpPr>
              <p:nvPr/>
            </p:nvGrpSpPr>
            <p:grpSpPr bwMode="auto">
              <a:xfrm>
                <a:off x="3371" y="2033"/>
                <a:ext cx="324" cy="173"/>
                <a:chOff x="2111" y="1344"/>
                <a:chExt cx="324" cy="173"/>
              </a:xfrm>
            </p:grpSpPr>
            <p:sp>
              <p:nvSpPr>
                <p:cNvPr id="16551" name="Oval 167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72" name="Rectangle 168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2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IND</a:t>
                  </a:r>
                </a:p>
              </p:txBody>
            </p:sp>
          </p:grpSp>
          <p:grpSp>
            <p:nvGrpSpPr>
              <p:cNvPr id="8217" name="Group 169"/>
              <p:cNvGrpSpPr>
                <a:grpSpLocks/>
              </p:cNvGrpSpPr>
              <p:nvPr/>
            </p:nvGrpSpPr>
            <p:grpSpPr bwMode="auto">
              <a:xfrm>
                <a:off x="3244" y="2387"/>
                <a:ext cx="366" cy="173"/>
                <a:chOff x="2111" y="1344"/>
                <a:chExt cx="366" cy="173"/>
              </a:xfrm>
            </p:grpSpPr>
            <p:sp>
              <p:nvSpPr>
                <p:cNvPr id="16554" name="Oval 170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70" name="Rectangle 171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2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CHN</a:t>
                  </a:r>
                </a:p>
              </p:txBody>
            </p:sp>
          </p:grpSp>
          <p:grpSp>
            <p:nvGrpSpPr>
              <p:cNvPr id="8218" name="Group 172"/>
              <p:cNvGrpSpPr>
                <a:grpSpLocks/>
              </p:cNvGrpSpPr>
              <p:nvPr/>
            </p:nvGrpSpPr>
            <p:grpSpPr bwMode="auto">
              <a:xfrm>
                <a:off x="4022" y="2568"/>
                <a:ext cx="351" cy="173"/>
                <a:chOff x="2111" y="1344"/>
                <a:chExt cx="351" cy="173"/>
              </a:xfrm>
            </p:grpSpPr>
            <p:sp>
              <p:nvSpPr>
                <p:cNvPr id="16557" name="Oval 173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68" name="Rectangle 174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PAK</a:t>
                  </a:r>
                </a:p>
              </p:txBody>
            </p:sp>
          </p:grpSp>
          <p:grpSp>
            <p:nvGrpSpPr>
              <p:cNvPr id="8219" name="Group 175"/>
              <p:cNvGrpSpPr>
                <a:grpSpLocks/>
              </p:cNvGrpSpPr>
              <p:nvPr/>
            </p:nvGrpSpPr>
            <p:grpSpPr bwMode="auto">
              <a:xfrm>
                <a:off x="2700" y="2575"/>
                <a:ext cx="356" cy="173"/>
                <a:chOff x="2111" y="1344"/>
                <a:chExt cx="356" cy="173"/>
              </a:xfrm>
            </p:grpSpPr>
            <p:sp>
              <p:nvSpPr>
                <p:cNvPr id="16560" name="Oval 176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66" name="Rectangle 177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SAU</a:t>
                  </a:r>
                </a:p>
              </p:txBody>
            </p:sp>
          </p:grpSp>
          <p:grpSp>
            <p:nvGrpSpPr>
              <p:cNvPr id="8220" name="Group 178"/>
              <p:cNvGrpSpPr>
                <a:grpSpLocks/>
              </p:cNvGrpSpPr>
              <p:nvPr/>
            </p:nvGrpSpPr>
            <p:grpSpPr bwMode="auto">
              <a:xfrm>
                <a:off x="2227" y="2750"/>
                <a:ext cx="319" cy="173"/>
                <a:chOff x="2111" y="1344"/>
                <a:chExt cx="319" cy="173"/>
              </a:xfrm>
            </p:grpSpPr>
            <p:sp>
              <p:nvSpPr>
                <p:cNvPr id="16563" name="Oval 179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64" name="Rectangle 180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27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IRA</a:t>
                  </a:r>
                </a:p>
              </p:txBody>
            </p:sp>
          </p:grpSp>
          <p:grpSp>
            <p:nvGrpSpPr>
              <p:cNvPr id="8221" name="Group 181"/>
              <p:cNvGrpSpPr>
                <a:grpSpLocks/>
              </p:cNvGrpSpPr>
              <p:nvPr/>
            </p:nvGrpSpPr>
            <p:grpSpPr bwMode="auto">
              <a:xfrm>
                <a:off x="1492" y="2710"/>
                <a:ext cx="361" cy="173"/>
                <a:chOff x="2111" y="1344"/>
                <a:chExt cx="361" cy="173"/>
              </a:xfrm>
            </p:grpSpPr>
            <p:sp>
              <p:nvSpPr>
                <p:cNvPr id="16566" name="Oval 182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62" name="Rectangle 183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UKR</a:t>
                  </a:r>
                </a:p>
              </p:txBody>
            </p:sp>
          </p:grpSp>
          <p:grpSp>
            <p:nvGrpSpPr>
              <p:cNvPr id="8222" name="Group 184"/>
              <p:cNvGrpSpPr>
                <a:grpSpLocks/>
              </p:cNvGrpSpPr>
              <p:nvPr/>
            </p:nvGrpSpPr>
            <p:grpSpPr bwMode="auto">
              <a:xfrm>
                <a:off x="1344" y="2466"/>
                <a:ext cx="361" cy="173"/>
                <a:chOff x="2111" y="1344"/>
                <a:chExt cx="361" cy="173"/>
              </a:xfrm>
            </p:grpSpPr>
            <p:sp>
              <p:nvSpPr>
                <p:cNvPr id="16569" name="Oval 185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60" name="Rectangle 186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RUS</a:t>
                  </a:r>
                </a:p>
              </p:txBody>
            </p:sp>
          </p:grpSp>
          <p:grpSp>
            <p:nvGrpSpPr>
              <p:cNvPr id="8223" name="Group 187"/>
              <p:cNvGrpSpPr>
                <a:grpSpLocks/>
              </p:cNvGrpSpPr>
              <p:nvPr/>
            </p:nvGrpSpPr>
            <p:grpSpPr bwMode="auto">
              <a:xfrm>
                <a:off x="2206" y="2332"/>
                <a:ext cx="324" cy="173"/>
                <a:chOff x="2111" y="1344"/>
                <a:chExt cx="324" cy="173"/>
              </a:xfrm>
            </p:grpSpPr>
            <p:sp>
              <p:nvSpPr>
                <p:cNvPr id="16572" name="Oval 188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58" name="Rectangle 189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2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IDN</a:t>
                  </a:r>
                </a:p>
              </p:txBody>
            </p:sp>
          </p:grpSp>
          <p:grpSp>
            <p:nvGrpSpPr>
              <p:cNvPr id="8224" name="Group 190"/>
              <p:cNvGrpSpPr>
                <a:grpSpLocks/>
              </p:cNvGrpSpPr>
              <p:nvPr/>
            </p:nvGrpSpPr>
            <p:grpSpPr bwMode="auto">
              <a:xfrm>
                <a:off x="2604" y="2123"/>
                <a:ext cx="367" cy="173"/>
                <a:chOff x="2111" y="1344"/>
                <a:chExt cx="367" cy="173"/>
              </a:xfrm>
            </p:grpSpPr>
            <p:sp>
              <p:nvSpPr>
                <p:cNvPr id="16575" name="Oval 191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56" name="Rectangle 192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2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MEX</a:t>
                  </a:r>
                </a:p>
              </p:txBody>
            </p:sp>
          </p:grpSp>
          <p:grpSp>
            <p:nvGrpSpPr>
              <p:cNvPr id="8225" name="Group 193"/>
              <p:cNvGrpSpPr>
                <a:grpSpLocks/>
              </p:cNvGrpSpPr>
              <p:nvPr/>
            </p:nvGrpSpPr>
            <p:grpSpPr bwMode="auto">
              <a:xfrm>
                <a:off x="2150" y="2024"/>
                <a:ext cx="356" cy="173"/>
                <a:chOff x="2111" y="1344"/>
                <a:chExt cx="356" cy="173"/>
              </a:xfrm>
            </p:grpSpPr>
            <p:sp>
              <p:nvSpPr>
                <p:cNvPr id="16578" name="Oval 194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54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TUR</a:t>
                  </a:r>
                </a:p>
              </p:txBody>
            </p:sp>
          </p:grpSp>
          <p:grpSp>
            <p:nvGrpSpPr>
              <p:cNvPr id="8226" name="Group 196"/>
              <p:cNvGrpSpPr>
                <a:grpSpLocks/>
              </p:cNvGrpSpPr>
              <p:nvPr/>
            </p:nvGrpSpPr>
            <p:grpSpPr bwMode="auto">
              <a:xfrm>
                <a:off x="1919" y="1752"/>
                <a:ext cx="356" cy="173"/>
                <a:chOff x="2111" y="1344"/>
                <a:chExt cx="356" cy="173"/>
              </a:xfrm>
            </p:grpSpPr>
            <p:sp>
              <p:nvSpPr>
                <p:cNvPr id="16581" name="Oval 197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52" name="Rectangle 198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BRA</a:t>
                  </a:r>
                </a:p>
              </p:txBody>
            </p:sp>
          </p:grpSp>
          <p:grpSp>
            <p:nvGrpSpPr>
              <p:cNvPr id="8227" name="Group 199"/>
              <p:cNvGrpSpPr>
                <a:grpSpLocks/>
              </p:cNvGrpSpPr>
              <p:nvPr/>
            </p:nvGrpSpPr>
            <p:grpSpPr bwMode="auto">
              <a:xfrm>
                <a:off x="2381" y="1462"/>
                <a:ext cx="309" cy="173"/>
                <a:chOff x="2111" y="1344"/>
                <a:chExt cx="309" cy="173"/>
              </a:xfrm>
            </p:grpSpPr>
            <p:sp>
              <p:nvSpPr>
                <p:cNvPr id="16584" name="Oval 200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50" name="Rectangle 201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26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ITA</a:t>
                  </a:r>
                </a:p>
              </p:txBody>
            </p:sp>
          </p:grpSp>
          <p:grpSp>
            <p:nvGrpSpPr>
              <p:cNvPr id="8228" name="Group 202"/>
              <p:cNvGrpSpPr>
                <a:grpSpLocks/>
              </p:cNvGrpSpPr>
              <p:nvPr/>
            </p:nvGrpSpPr>
            <p:grpSpPr bwMode="auto">
              <a:xfrm>
                <a:off x="1737" y="1616"/>
                <a:ext cx="367" cy="173"/>
                <a:chOff x="2111" y="1344"/>
                <a:chExt cx="367" cy="173"/>
              </a:xfrm>
            </p:grpSpPr>
            <p:sp>
              <p:nvSpPr>
                <p:cNvPr id="16587" name="Oval 203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48" name="Rectangle 204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2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ARG</a:t>
                  </a:r>
                </a:p>
              </p:txBody>
            </p:sp>
          </p:grpSp>
          <p:grpSp>
            <p:nvGrpSpPr>
              <p:cNvPr id="8229" name="Group 205"/>
              <p:cNvGrpSpPr>
                <a:grpSpLocks/>
              </p:cNvGrpSpPr>
              <p:nvPr/>
            </p:nvGrpSpPr>
            <p:grpSpPr bwMode="auto">
              <a:xfrm>
                <a:off x="1525" y="1234"/>
                <a:ext cx="361" cy="173"/>
                <a:chOff x="2111" y="1344"/>
                <a:chExt cx="361" cy="173"/>
              </a:xfrm>
            </p:grpSpPr>
            <p:sp>
              <p:nvSpPr>
                <p:cNvPr id="16590" name="Oval 206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46" name="Rectangle 207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CAN</a:t>
                  </a:r>
                </a:p>
              </p:txBody>
            </p:sp>
          </p:grpSp>
          <p:grpSp>
            <p:nvGrpSpPr>
              <p:cNvPr id="8230" name="Group 208"/>
              <p:cNvGrpSpPr>
                <a:grpSpLocks/>
              </p:cNvGrpSpPr>
              <p:nvPr/>
            </p:nvGrpSpPr>
            <p:grpSpPr bwMode="auto">
              <a:xfrm>
                <a:off x="2318" y="1159"/>
                <a:ext cx="351" cy="173"/>
                <a:chOff x="2111" y="1344"/>
                <a:chExt cx="351" cy="173"/>
              </a:xfrm>
            </p:grpSpPr>
            <p:sp>
              <p:nvSpPr>
                <p:cNvPr id="16593" name="Oval 209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44" name="Rectangle 210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SPA</a:t>
                  </a:r>
                </a:p>
              </p:txBody>
            </p:sp>
          </p:grpSp>
          <p:grpSp>
            <p:nvGrpSpPr>
              <p:cNvPr id="8231" name="Group 211"/>
              <p:cNvGrpSpPr>
                <a:grpSpLocks/>
              </p:cNvGrpSpPr>
              <p:nvPr/>
            </p:nvGrpSpPr>
            <p:grpSpPr bwMode="auto">
              <a:xfrm>
                <a:off x="2189" y="1383"/>
                <a:ext cx="361" cy="173"/>
                <a:chOff x="2111" y="1344"/>
                <a:chExt cx="361" cy="173"/>
              </a:xfrm>
            </p:grpSpPr>
            <p:sp>
              <p:nvSpPr>
                <p:cNvPr id="16596" name="Oval 212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4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EUR</a:t>
                  </a:r>
                </a:p>
              </p:txBody>
            </p:sp>
          </p:grpSp>
          <p:grpSp>
            <p:nvGrpSpPr>
              <p:cNvPr id="8232" name="Group 214"/>
              <p:cNvGrpSpPr>
                <a:grpSpLocks/>
              </p:cNvGrpSpPr>
              <p:nvPr/>
            </p:nvGrpSpPr>
            <p:grpSpPr bwMode="auto">
              <a:xfrm>
                <a:off x="2175" y="1255"/>
                <a:ext cx="356" cy="173"/>
                <a:chOff x="2111" y="1344"/>
                <a:chExt cx="356" cy="173"/>
              </a:xfrm>
            </p:grpSpPr>
            <p:sp>
              <p:nvSpPr>
                <p:cNvPr id="16599" name="Oval 215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40" name="Rectangle 216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1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AUS</a:t>
                  </a:r>
                </a:p>
              </p:txBody>
            </p:sp>
          </p:grpSp>
          <p:grpSp>
            <p:nvGrpSpPr>
              <p:cNvPr id="8233" name="Group 218"/>
              <p:cNvGrpSpPr>
                <a:grpSpLocks/>
              </p:cNvGrpSpPr>
              <p:nvPr/>
            </p:nvGrpSpPr>
            <p:grpSpPr bwMode="auto">
              <a:xfrm>
                <a:off x="2072" y="1616"/>
                <a:ext cx="351" cy="173"/>
                <a:chOff x="2111" y="1344"/>
                <a:chExt cx="351" cy="173"/>
              </a:xfrm>
            </p:grpSpPr>
            <p:sp>
              <p:nvSpPr>
                <p:cNvPr id="16603" name="Oval 219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3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POL</a:t>
                  </a:r>
                </a:p>
              </p:txBody>
            </p:sp>
          </p:grpSp>
          <p:grpSp>
            <p:nvGrpSpPr>
              <p:cNvPr id="8234" name="Group 221"/>
              <p:cNvGrpSpPr>
                <a:grpSpLocks/>
              </p:cNvGrpSpPr>
              <p:nvPr/>
            </p:nvGrpSpPr>
            <p:grpSpPr bwMode="auto">
              <a:xfrm>
                <a:off x="2493" y="1280"/>
                <a:ext cx="351" cy="173"/>
                <a:chOff x="2111" y="1344"/>
                <a:chExt cx="351" cy="173"/>
              </a:xfrm>
            </p:grpSpPr>
            <p:sp>
              <p:nvSpPr>
                <p:cNvPr id="16606" name="Oval 222"/>
                <p:cNvSpPr>
                  <a:spLocks noChangeArrowheads="1"/>
                </p:cNvSpPr>
                <p:nvPr/>
              </p:nvSpPr>
              <p:spPr bwMode="auto">
                <a:xfrm>
                  <a:off x="2111" y="1397"/>
                  <a:ext cx="67" cy="67"/>
                </a:xfrm>
                <a:prstGeom prst="ellipse">
                  <a:avLst/>
                </a:prstGeom>
                <a:solidFill>
                  <a:srgbClr val="0033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8236" name="Rectangle 223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3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solidFill>
                        <a:srgbClr val="000000"/>
                      </a:solidFill>
                      <a:latin typeface="Arial" charset="0"/>
                    </a:rPr>
                    <a:t>FRA</a:t>
                  </a:r>
                </a:p>
              </p:txBody>
            </p:sp>
          </p:grpSp>
        </p:grpSp>
        <p:sp>
          <p:nvSpPr>
            <p:cNvPr id="8203" name="Line 225"/>
            <p:cNvSpPr>
              <a:spLocks noChangeShapeType="1"/>
            </p:cNvSpPr>
            <p:nvPr/>
          </p:nvSpPr>
          <p:spPr bwMode="auto">
            <a:xfrm>
              <a:off x="2967" y="935"/>
              <a:ext cx="0" cy="263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4" name="Rectangle 68"/>
            <p:cNvSpPr>
              <a:spLocks noChangeArrowheads="1"/>
            </p:cNvSpPr>
            <p:nvPr/>
          </p:nvSpPr>
          <p:spPr bwMode="auto">
            <a:xfrm>
              <a:off x="872" y="3484"/>
              <a:ext cx="4186" cy="21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05" name="Rectangle 247"/>
            <p:cNvSpPr>
              <a:spLocks noChangeArrowheads="1"/>
            </p:cNvSpPr>
            <p:nvPr/>
          </p:nvSpPr>
          <p:spPr bwMode="auto">
            <a:xfrm>
              <a:off x="1740" y="3490"/>
              <a:ext cx="20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Environmental Stress and Vulnerability</a:t>
              </a:r>
            </a:p>
          </p:txBody>
        </p:sp>
        <p:grpSp>
          <p:nvGrpSpPr>
            <p:cNvPr id="8206" name="Group 81"/>
            <p:cNvGrpSpPr>
              <a:grpSpLocks/>
            </p:cNvGrpSpPr>
            <p:nvPr/>
          </p:nvGrpSpPr>
          <p:grpSpPr bwMode="auto">
            <a:xfrm>
              <a:off x="4277" y="1480"/>
              <a:ext cx="372" cy="173"/>
              <a:chOff x="4241" y="1338"/>
              <a:chExt cx="372" cy="173"/>
            </a:xfrm>
          </p:grpSpPr>
          <p:sp>
            <p:nvSpPr>
              <p:cNvPr id="16458" name="Oval 74"/>
              <p:cNvSpPr>
                <a:spLocks noChangeArrowheads="1"/>
              </p:cNvSpPr>
              <p:nvPr/>
            </p:nvSpPr>
            <p:spPr bwMode="auto">
              <a:xfrm>
                <a:off x="4241" y="1391"/>
                <a:ext cx="67" cy="6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210" name="Rectangle 77"/>
              <p:cNvSpPr>
                <a:spLocks noChangeArrowheads="1"/>
              </p:cNvSpPr>
              <p:nvPr/>
            </p:nvSpPr>
            <p:spPr bwMode="auto">
              <a:xfrm>
                <a:off x="4284" y="1338"/>
                <a:ext cx="32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>
                    <a:solidFill>
                      <a:srgbClr val="000000"/>
                    </a:solidFill>
                    <a:latin typeface="Arial" charset="0"/>
                  </a:rPr>
                  <a:t>KOR</a:t>
                </a:r>
              </a:p>
            </p:txBody>
          </p:sp>
        </p:grpSp>
        <p:sp>
          <p:nvSpPr>
            <p:cNvPr id="8207" name="Rectangle 69"/>
            <p:cNvSpPr>
              <a:spLocks noChangeArrowheads="1"/>
            </p:cNvSpPr>
            <p:nvPr/>
          </p:nvSpPr>
          <p:spPr bwMode="auto">
            <a:xfrm rot="-5400000">
              <a:off x="-618" y="2210"/>
              <a:ext cx="2767" cy="21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08" name="Rectangle 248"/>
            <p:cNvSpPr>
              <a:spLocks noChangeArrowheads="1"/>
            </p:cNvSpPr>
            <p:nvPr/>
          </p:nvSpPr>
          <p:spPr bwMode="auto">
            <a:xfrm rot="-5400000">
              <a:off x="259" y="2103"/>
              <a:ext cx="9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Capacity to Adapt</a:t>
              </a:r>
            </a:p>
          </p:txBody>
        </p:sp>
      </p:grpSp>
      <p:sp>
        <p:nvSpPr>
          <p:cNvPr id="8196" name="Rectangle 268"/>
          <p:cNvSpPr>
            <a:spLocks noChangeArrowheads="1"/>
          </p:cNvSpPr>
          <p:nvPr/>
        </p:nvSpPr>
        <p:spPr bwMode="auto">
          <a:xfrm>
            <a:off x="6659563" y="2276475"/>
            <a:ext cx="792162" cy="3603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5" y="227013"/>
            <a:ext cx="1657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The Logic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1127125" y="3573463"/>
            <a:ext cx="6911975" cy="31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220" name="Line 81"/>
          <p:cNvSpPr>
            <a:spLocks noChangeShapeType="1"/>
          </p:cNvSpPr>
          <p:nvPr/>
        </p:nvSpPr>
        <p:spPr bwMode="auto">
          <a:xfrm>
            <a:off x="4710113" y="1484313"/>
            <a:ext cx="0" cy="41751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221" name="Rectangle 82"/>
          <p:cNvSpPr>
            <a:spLocks noChangeArrowheads="1"/>
          </p:cNvSpPr>
          <p:nvPr/>
        </p:nvSpPr>
        <p:spPr bwMode="auto">
          <a:xfrm>
            <a:off x="1384300" y="5530850"/>
            <a:ext cx="6645275" cy="346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331913" y="1446213"/>
            <a:ext cx="3378200" cy="2120900"/>
            <a:chOff x="839" y="775"/>
            <a:chExt cx="2128" cy="1336"/>
          </a:xfrm>
        </p:grpSpPr>
        <p:sp>
          <p:nvSpPr>
            <p:cNvPr id="9236" name="Rectangle 85"/>
            <p:cNvSpPr>
              <a:spLocks noChangeArrowheads="1"/>
            </p:cNvSpPr>
            <p:nvPr/>
          </p:nvSpPr>
          <p:spPr bwMode="auto">
            <a:xfrm>
              <a:off x="839" y="1836"/>
              <a:ext cx="2128" cy="27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37" name="Rectangle 86"/>
            <p:cNvSpPr>
              <a:spLocks noChangeArrowheads="1"/>
            </p:cNvSpPr>
            <p:nvPr/>
          </p:nvSpPr>
          <p:spPr bwMode="auto">
            <a:xfrm>
              <a:off x="1056" y="1870"/>
              <a:ext cx="17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Capacity to adapt </a:t>
              </a:r>
              <a:r>
                <a:rPr lang="en-US" altLang="ko-KR" sz="1400">
                  <a:solidFill>
                    <a:schemeClr val="bg1"/>
                  </a:solidFill>
                  <a:latin typeface="Arial" charset="0"/>
                  <a:sym typeface="Wingdings" pitchFamily="2" charset="2"/>
                </a:rPr>
                <a:t></a:t>
              </a:r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 top leadership</a:t>
              </a:r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1544" y="775"/>
              <a:ext cx="714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200">
                  <a:solidFill>
                    <a:srgbClr val="DDDDDD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4722813" y="1446213"/>
            <a:ext cx="3336925" cy="2120900"/>
            <a:chOff x="2967" y="775"/>
            <a:chExt cx="2102" cy="1336"/>
          </a:xfrm>
        </p:grpSpPr>
        <p:sp>
          <p:nvSpPr>
            <p:cNvPr id="9233" name="Rectangle 89"/>
            <p:cNvSpPr>
              <a:spLocks noChangeArrowheads="1"/>
            </p:cNvSpPr>
            <p:nvPr/>
          </p:nvSpPr>
          <p:spPr bwMode="auto">
            <a:xfrm>
              <a:off x="2967" y="1836"/>
              <a:ext cx="2102" cy="27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34" name="Rectangle 90"/>
            <p:cNvSpPr>
              <a:spLocks noChangeArrowheads="1"/>
            </p:cNvSpPr>
            <p:nvPr/>
          </p:nvSpPr>
          <p:spPr bwMode="auto">
            <a:xfrm>
              <a:off x="3293" y="1870"/>
              <a:ext cx="14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Energy dependent industry</a:t>
              </a:r>
            </a:p>
          </p:txBody>
        </p:sp>
        <p:sp>
          <p:nvSpPr>
            <p:cNvPr id="9235" name="Text Box 91"/>
            <p:cNvSpPr txBox="1">
              <a:spLocks noChangeArrowheads="1"/>
            </p:cNvSpPr>
            <p:nvPr/>
          </p:nvSpPr>
          <p:spPr bwMode="auto">
            <a:xfrm>
              <a:off x="3557" y="775"/>
              <a:ext cx="962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200">
                  <a:solidFill>
                    <a:srgbClr val="DDDDDD"/>
                  </a:solidFill>
                  <a:latin typeface="Arial" charset="0"/>
                </a:rPr>
                <a:t>W</a:t>
              </a:r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336675" y="3573463"/>
            <a:ext cx="3378200" cy="2058987"/>
            <a:chOff x="842" y="2126"/>
            <a:chExt cx="2128" cy="1297"/>
          </a:xfrm>
        </p:grpSpPr>
        <p:sp>
          <p:nvSpPr>
            <p:cNvPr id="9230" name="Rectangle 93"/>
            <p:cNvSpPr>
              <a:spLocks noChangeArrowheads="1"/>
            </p:cNvSpPr>
            <p:nvPr/>
          </p:nvSpPr>
          <p:spPr bwMode="auto">
            <a:xfrm>
              <a:off x="842" y="2126"/>
              <a:ext cx="2128" cy="27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31" name="Rectangle 94"/>
            <p:cNvSpPr>
              <a:spLocks noChangeArrowheads="1"/>
            </p:cNvSpPr>
            <p:nvPr/>
          </p:nvSpPr>
          <p:spPr bwMode="auto">
            <a:xfrm>
              <a:off x="963" y="2160"/>
              <a:ext cx="19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Opportunity as a new growth engine</a:t>
              </a:r>
            </a:p>
          </p:txBody>
        </p:sp>
        <p:sp>
          <p:nvSpPr>
            <p:cNvPr id="9232" name="Text Box 95"/>
            <p:cNvSpPr txBox="1">
              <a:spLocks noChangeArrowheads="1"/>
            </p:cNvSpPr>
            <p:nvPr/>
          </p:nvSpPr>
          <p:spPr bwMode="auto">
            <a:xfrm>
              <a:off x="1495" y="2290"/>
              <a:ext cx="813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200">
                  <a:solidFill>
                    <a:srgbClr val="DDDDDD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4722813" y="3573463"/>
            <a:ext cx="3336925" cy="2058987"/>
            <a:chOff x="2967" y="2126"/>
            <a:chExt cx="2102" cy="1297"/>
          </a:xfrm>
        </p:grpSpPr>
        <p:sp>
          <p:nvSpPr>
            <p:cNvPr id="9227" name="Text Box 97"/>
            <p:cNvSpPr txBox="1">
              <a:spLocks noChangeArrowheads="1"/>
            </p:cNvSpPr>
            <p:nvPr/>
          </p:nvSpPr>
          <p:spPr bwMode="auto">
            <a:xfrm>
              <a:off x="3706" y="2290"/>
              <a:ext cx="663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200">
                  <a:solidFill>
                    <a:srgbClr val="DDDDDD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9228" name="Rectangle 98"/>
            <p:cNvSpPr>
              <a:spLocks noChangeArrowheads="1"/>
            </p:cNvSpPr>
            <p:nvPr/>
          </p:nvSpPr>
          <p:spPr bwMode="auto">
            <a:xfrm>
              <a:off x="2967" y="2126"/>
              <a:ext cx="2102" cy="27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29" name="Rectangle 99"/>
            <p:cNvSpPr>
              <a:spLocks noChangeArrowheads="1"/>
            </p:cNvSpPr>
            <p:nvPr/>
          </p:nvSpPr>
          <p:spPr bwMode="auto">
            <a:xfrm>
              <a:off x="3324" y="2160"/>
              <a:ext cx="1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Internal &amp; external uncertainty</a:t>
              </a:r>
            </a:p>
          </p:txBody>
        </p:sp>
      </p:grpSp>
      <p:sp>
        <p:nvSpPr>
          <p:cNvPr id="9226" name="Rectangle 103"/>
          <p:cNvSpPr>
            <a:spLocks noChangeArrowheads="1"/>
          </p:cNvSpPr>
          <p:nvPr/>
        </p:nvSpPr>
        <p:spPr bwMode="auto">
          <a:xfrm rot="-5400000">
            <a:off x="-980280" y="3507581"/>
            <a:ext cx="4392612" cy="346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9750" y="1268413"/>
            <a:ext cx="8064500" cy="1047750"/>
            <a:chOff x="340" y="799"/>
            <a:chExt cx="5080" cy="660"/>
          </a:xfrm>
        </p:grpSpPr>
        <p:grpSp>
          <p:nvGrpSpPr>
            <p:cNvPr id="10265" name="Group 2"/>
            <p:cNvGrpSpPr>
              <a:grpSpLocks/>
            </p:cNvGrpSpPr>
            <p:nvPr/>
          </p:nvGrpSpPr>
          <p:grpSpPr bwMode="auto">
            <a:xfrm>
              <a:off x="340" y="799"/>
              <a:ext cx="5080" cy="272"/>
              <a:chOff x="340" y="799"/>
              <a:chExt cx="5080" cy="272"/>
            </a:xfrm>
          </p:grpSpPr>
          <p:sp>
            <p:nvSpPr>
              <p:cNvPr id="10269" name="Rectangle 3"/>
              <p:cNvSpPr>
                <a:spLocks noChangeArrowheads="1"/>
              </p:cNvSpPr>
              <p:nvPr/>
            </p:nvSpPr>
            <p:spPr bwMode="auto">
              <a:xfrm>
                <a:off x="340" y="799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70" name="Rectangle 4"/>
              <p:cNvSpPr>
                <a:spLocks noChangeArrowheads="1"/>
              </p:cNvSpPr>
              <p:nvPr/>
            </p:nvSpPr>
            <p:spPr bwMode="auto">
              <a:xfrm>
                <a:off x="431" y="815"/>
                <a:ext cx="17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Strong Green Leadership</a:t>
                </a:r>
              </a:p>
            </p:txBody>
          </p:sp>
        </p:grpSp>
        <p:grpSp>
          <p:nvGrpSpPr>
            <p:cNvPr id="10266" name="Group 5"/>
            <p:cNvGrpSpPr>
              <a:grpSpLocks/>
            </p:cNvGrpSpPr>
            <p:nvPr/>
          </p:nvGrpSpPr>
          <p:grpSpPr bwMode="auto">
            <a:xfrm>
              <a:off x="546" y="1117"/>
              <a:ext cx="2226" cy="342"/>
              <a:chOff x="546" y="1117"/>
              <a:chExt cx="2226" cy="342"/>
            </a:xfrm>
          </p:grpSpPr>
          <p:sp>
            <p:nvSpPr>
              <p:cNvPr id="10267" name="Rectangle 6"/>
              <p:cNvSpPr>
                <a:spLocks noChangeArrowheads="1"/>
              </p:cNvSpPr>
              <p:nvPr/>
            </p:nvSpPr>
            <p:spPr bwMode="auto">
              <a:xfrm>
                <a:off x="546" y="1117"/>
                <a:ext cx="222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Presidential Committee on Green Growth</a:t>
                </a:r>
              </a:p>
            </p:txBody>
          </p:sp>
          <p:sp>
            <p:nvSpPr>
              <p:cNvPr id="10268" name="Rectangle 7"/>
              <p:cNvSpPr>
                <a:spLocks noChangeArrowheads="1"/>
              </p:cNvSpPr>
              <p:nvPr/>
            </p:nvSpPr>
            <p:spPr bwMode="auto">
              <a:xfrm>
                <a:off x="546" y="1254"/>
                <a:ext cx="11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50825" y="227013"/>
            <a:ext cx="6481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Features of the Green Growth in Korea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39750" y="2492375"/>
            <a:ext cx="8064500" cy="1028700"/>
            <a:chOff x="340" y="1616"/>
            <a:chExt cx="5080" cy="648"/>
          </a:xfrm>
        </p:grpSpPr>
        <p:grpSp>
          <p:nvGrpSpPr>
            <p:cNvPr id="10259" name="Group 9"/>
            <p:cNvGrpSpPr>
              <a:grpSpLocks/>
            </p:cNvGrpSpPr>
            <p:nvPr/>
          </p:nvGrpSpPr>
          <p:grpSpPr bwMode="auto">
            <a:xfrm>
              <a:off x="340" y="1616"/>
              <a:ext cx="5080" cy="272"/>
              <a:chOff x="340" y="1616"/>
              <a:chExt cx="5080" cy="272"/>
            </a:xfrm>
          </p:grpSpPr>
          <p:sp>
            <p:nvSpPr>
              <p:cNvPr id="10263" name="Rectangle 10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4" name="Rectangle 11"/>
              <p:cNvSpPr>
                <a:spLocks noChangeArrowheads="1"/>
              </p:cNvSpPr>
              <p:nvPr/>
            </p:nvSpPr>
            <p:spPr bwMode="auto">
              <a:xfrm>
                <a:off x="431" y="1632"/>
                <a:ext cx="27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Fast integration of the Vision in all sectors</a:t>
                </a:r>
              </a:p>
            </p:txBody>
          </p:sp>
        </p:grpSp>
        <p:grpSp>
          <p:nvGrpSpPr>
            <p:cNvPr id="10260" name="Group 12"/>
            <p:cNvGrpSpPr>
              <a:grpSpLocks/>
            </p:cNvGrpSpPr>
            <p:nvPr/>
          </p:nvGrpSpPr>
          <p:grpSpPr bwMode="auto">
            <a:xfrm>
              <a:off x="546" y="1933"/>
              <a:ext cx="4857" cy="331"/>
              <a:chOff x="546" y="1933"/>
              <a:chExt cx="4857" cy="331"/>
            </a:xfrm>
          </p:grpSpPr>
          <p:sp>
            <p:nvSpPr>
              <p:cNvPr id="10261" name="Rectangle 13"/>
              <p:cNvSpPr>
                <a:spLocks noChangeArrowheads="1"/>
              </p:cNvSpPr>
              <p:nvPr/>
            </p:nvSpPr>
            <p:spPr bwMode="auto">
              <a:xfrm>
                <a:off x="546" y="1933"/>
                <a:ext cx="4857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meaningful partnership with private council (business, financial sector, technology experts etc.)</a:t>
                </a:r>
                <a:br>
                  <a:rPr lang="en-US" altLang="ko-KR" sz="1400">
                    <a:latin typeface="Arial" charset="0"/>
                  </a:rPr>
                </a:br>
                <a:endParaRPr lang="en-US" altLang="ko-KR" sz="1400">
                  <a:latin typeface="Arial" charset="0"/>
                </a:endParaRPr>
              </a:p>
            </p:txBody>
          </p:sp>
          <p:sp>
            <p:nvSpPr>
              <p:cNvPr id="10262" name="Rectangle 14"/>
              <p:cNvSpPr>
                <a:spLocks noChangeArrowheads="1"/>
              </p:cNvSpPr>
              <p:nvPr/>
            </p:nvSpPr>
            <p:spPr bwMode="auto">
              <a:xfrm>
                <a:off x="546" y="2085"/>
                <a:ext cx="11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39750" y="4933950"/>
            <a:ext cx="8064500" cy="1016000"/>
            <a:chOff x="340" y="2446"/>
            <a:chExt cx="5080" cy="640"/>
          </a:xfrm>
        </p:grpSpPr>
        <p:grpSp>
          <p:nvGrpSpPr>
            <p:cNvPr id="10253" name="Group 15"/>
            <p:cNvGrpSpPr>
              <a:grpSpLocks/>
            </p:cNvGrpSpPr>
            <p:nvPr/>
          </p:nvGrpSpPr>
          <p:grpSpPr bwMode="auto">
            <a:xfrm>
              <a:off x="340" y="2446"/>
              <a:ext cx="5080" cy="272"/>
              <a:chOff x="340" y="2446"/>
              <a:chExt cx="5080" cy="272"/>
            </a:xfrm>
          </p:grpSpPr>
          <p:sp>
            <p:nvSpPr>
              <p:cNvPr id="10257" name="Rectangle 16"/>
              <p:cNvSpPr>
                <a:spLocks noChangeArrowheads="1"/>
              </p:cNvSpPr>
              <p:nvPr/>
            </p:nvSpPr>
            <p:spPr bwMode="auto">
              <a:xfrm>
                <a:off x="340" y="2446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58" name="Rectangle 17"/>
              <p:cNvSpPr>
                <a:spLocks noChangeArrowheads="1"/>
              </p:cNvSpPr>
              <p:nvPr/>
            </p:nvSpPr>
            <p:spPr bwMode="auto">
              <a:xfrm>
                <a:off x="567" y="2462"/>
                <a:ext cx="18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Turning it into “real actions”</a:t>
                </a:r>
              </a:p>
            </p:txBody>
          </p:sp>
        </p:grpSp>
        <p:grpSp>
          <p:nvGrpSpPr>
            <p:cNvPr id="10254" name="Group 18"/>
            <p:cNvGrpSpPr>
              <a:grpSpLocks/>
            </p:cNvGrpSpPr>
            <p:nvPr/>
          </p:nvGrpSpPr>
          <p:grpSpPr bwMode="auto">
            <a:xfrm>
              <a:off x="546" y="2748"/>
              <a:ext cx="153" cy="338"/>
              <a:chOff x="546" y="2748"/>
              <a:chExt cx="153" cy="338"/>
            </a:xfrm>
          </p:grpSpPr>
          <p:sp>
            <p:nvSpPr>
              <p:cNvPr id="10255" name="Rectangle 19"/>
              <p:cNvSpPr>
                <a:spLocks noChangeArrowheads="1"/>
              </p:cNvSpPr>
              <p:nvPr/>
            </p:nvSpPr>
            <p:spPr bwMode="auto">
              <a:xfrm>
                <a:off x="546" y="2748"/>
                <a:ext cx="153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endParaRPr lang="ko-KR" altLang="ko-KR" sz="1400">
                  <a:latin typeface="Arial" charset="0"/>
                </a:endParaRPr>
              </a:p>
            </p:txBody>
          </p:sp>
          <p:sp>
            <p:nvSpPr>
              <p:cNvPr id="10256" name="Rectangle 20"/>
              <p:cNvSpPr>
                <a:spLocks noChangeArrowheads="1"/>
              </p:cNvSpPr>
              <p:nvPr/>
            </p:nvSpPr>
            <p:spPr bwMode="auto">
              <a:xfrm>
                <a:off x="546" y="2907"/>
                <a:ext cx="11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39750" y="3695700"/>
            <a:ext cx="8064500" cy="1028700"/>
            <a:chOff x="340" y="1616"/>
            <a:chExt cx="5080" cy="648"/>
          </a:xfrm>
        </p:grpSpPr>
        <p:grpSp>
          <p:nvGrpSpPr>
            <p:cNvPr id="10247" name="Group 28"/>
            <p:cNvGrpSpPr>
              <a:grpSpLocks/>
            </p:cNvGrpSpPr>
            <p:nvPr/>
          </p:nvGrpSpPr>
          <p:grpSpPr bwMode="auto">
            <a:xfrm>
              <a:off x="340" y="1616"/>
              <a:ext cx="5080" cy="272"/>
              <a:chOff x="340" y="1616"/>
              <a:chExt cx="5080" cy="272"/>
            </a:xfrm>
          </p:grpSpPr>
          <p:sp>
            <p:nvSpPr>
              <p:cNvPr id="10251" name="Rectangle 29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5080" cy="27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52" name="Rectangle 30"/>
              <p:cNvSpPr>
                <a:spLocks noChangeArrowheads="1"/>
              </p:cNvSpPr>
              <p:nvPr/>
            </p:nvSpPr>
            <p:spPr bwMode="auto">
              <a:xfrm>
                <a:off x="431" y="1632"/>
                <a:ext cx="26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Arial" charset="0"/>
                  </a:rPr>
                  <a:t>Strong industrial base in relevant areas</a:t>
                </a:r>
              </a:p>
            </p:txBody>
          </p:sp>
        </p:grpSp>
        <p:grpSp>
          <p:nvGrpSpPr>
            <p:cNvPr id="10248" name="Group 31"/>
            <p:cNvGrpSpPr>
              <a:grpSpLocks/>
            </p:cNvGrpSpPr>
            <p:nvPr/>
          </p:nvGrpSpPr>
          <p:grpSpPr bwMode="auto">
            <a:xfrm>
              <a:off x="546" y="1933"/>
              <a:ext cx="1375" cy="331"/>
              <a:chOff x="546" y="1933"/>
              <a:chExt cx="1375" cy="331"/>
            </a:xfrm>
          </p:grpSpPr>
          <p:sp>
            <p:nvSpPr>
              <p:cNvPr id="10249" name="Rectangle 32"/>
              <p:cNvSpPr>
                <a:spLocks noChangeArrowheads="1"/>
              </p:cNvSpPr>
              <p:nvPr/>
            </p:nvSpPr>
            <p:spPr bwMode="auto">
              <a:xfrm>
                <a:off x="546" y="1933"/>
                <a:ext cx="1375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ko-KR" sz="1400">
                    <a:latin typeface="Arial" charset="0"/>
                  </a:rPr>
                  <a:t> large competent players</a:t>
                </a:r>
              </a:p>
            </p:txBody>
          </p:sp>
          <p:sp>
            <p:nvSpPr>
              <p:cNvPr id="10250" name="Rectangle 33"/>
              <p:cNvSpPr>
                <a:spLocks noChangeArrowheads="1"/>
              </p:cNvSpPr>
              <p:nvPr/>
            </p:nvSpPr>
            <p:spPr bwMode="auto">
              <a:xfrm>
                <a:off x="546" y="2085"/>
                <a:ext cx="11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endParaRPr lang="ko-KR" altLang="ko-KR" sz="140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539750" y="1341438"/>
            <a:ext cx="7994650" cy="4608512"/>
            <a:chOff x="340" y="845"/>
            <a:chExt cx="5080" cy="2903"/>
          </a:xfrm>
        </p:grpSpPr>
        <p:sp>
          <p:nvSpPr>
            <p:cNvPr id="11284" name="AutoShape 31"/>
            <p:cNvSpPr>
              <a:spLocks noChangeArrowheads="1"/>
            </p:cNvSpPr>
            <p:nvPr/>
          </p:nvSpPr>
          <p:spPr bwMode="auto">
            <a:xfrm>
              <a:off x="340" y="845"/>
              <a:ext cx="5080" cy="2903"/>
            </a:xfrm>
            <a:prstGeom prst="homePlate">
              <a:avLst>
                <a:gd name="adj" fmla="val 23664"/>
              </a:avLst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85" name="Rectangle 34"/>
            <p:cNvSpPr>
              <a:spLocks noChangeArrowheads="1"/>
            </p:cNvSpPr>
            <p:nvPr/>
          </p:nvSpPr>
          <p:spPr bwMode="auto">
            <a:xfrm>
              <a:off x="490" y="1122"/>
              <a:ext cx="3538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key role for the Presidential Committee on Green Growth</a:t>
              </a:r>
            </a:p>
          </p:txBody>
        </p:sp>
        <p:sp>
          <p:nvSpPr>
            <p:cNvPr id="11286" name="Rectangle 33"/>
            <p:cNvSpPr>
              <a:spLocks noChangeArrowheads="1"/>
            </p:cNvSpPr>
            <p:nvPr/>
          </p:nvSpPr>
          <p:spPr bwMode="auto">
            <a:xfrm>
              <a:off x="490" y="981"/>
              <a:ext cx="190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>
                  <a:solidFill>
                    <a:schemeClr val="bg1"/>
                  </a:solidFill>
                  <a:latin typeface="Arial" charset="0"/>
                </a:rPr>
                <a:t>Sustained Drive</a:t>
              </a:r>
            </a:p>
          </p:txBody>
        </p:sp>
      </p:grpSp>
      <p:sp>
        <p:nvSpPr>
          <p:cNvPr id="44129" name="Freeform 97"/>
          <p:cNvSpPr>
            <a:spLocks/>
          </p:cNvSpPr>
          <p:nvPr/>
        </p:nvSpPr>
        <p:spPr bwMode="auto">
          <a:xfrm>
            <a:off x="596900" y="2184400"/>
            <a:ext cx="7842250" cy="3692525"/>
          </a:xfrm>
          <a:custGeom>
            <a:avLst/>
            <a:gdLst>
              <a:gd name="T0" fmla="*/ 0 w 4940"/>
              <a:gd name="T1" fmla="*/ 0 h 2326"/>
              <a:gd name="T2" fmla="*/ 9 w 4940"/>
              <a:gd name="T3" fmla="*/ 2326 h 2326"/>
              <a:gd name="T4" fmla="*/ 4286 w 4940"/>
              <a:gd name="T5" fmla="*/ 2323 h 2326"/>
              <a:gd name="T6" fmla="*/ 4940 w 4940"/>
              <a:gd name="T7" fmla="*/ 916 h 2326"/>
              <a:gd name="T8" fmla="*/ 4511 w 4940"/>
              <a:gd name="T9" fmla="*/ 1 h 2326"/>
              <a:gd name="T10" fmla="*/ 0 w 4940"/>
              <a:gd name="T11" fmla="*/ 0 h 23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40"/>
              <a:gd name="T19" fmla="*/ 0 h 2326"/>
              <a:gd name="T20" fmla="*/ 4940 w 4940"/>
              <a:gd name="T21" fmla="*/ 2326 h 23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40" h="2326">
                <a:moveTo>
                  <a:pt x="0" y="0"/>
                </a:moveTo>
                <a:lnTo>
                  <a:pt x="9" y="2326"/>
                </a:lnTo>
                <a:lnTo>
                  <a:pt x="4286" y="2323"/>
                </a:lnTo>
                <a:lnTo>
                  <a:pt x="4940" y="916"/>
                </a:lnTo>
                <a:lnTo>
                  <a:pt x="4511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50825" y="227013"/>
            <a:ext cx="4752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charset="0"/>
              </a:rPr>
              <a:t>Actions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669925" y="3479800"/>
            <a:ext cx="4376738" cy="1139825"/>
            <a:chOff x="422" y="2184"/>
            <a:chExt cx="2757" cy="734"/>
          </a:xfrm>
        </p:grpSpPr>
        <p:sp>
          <p:nvSpPr>
            <p:cNvPr id="11281" name="AutoShape 95"/>
            <p:cNvSpPr>
              <a:spLocks noChangeArrowheads="1"/>
            </p:cNvSpPr>
            <p:nvPr/>
          </p:nvSpPr>
          <p:spPr bwMode="auto">
            <a:xfrm>
              <a:off x="422" y="2184"/>
              <a:ext cx="862" cy="734"/>
            </a:xfrm>
            <a:prstGeom prst="roundRect">
              <a:avLst>
                <a:gd name="adj" fmla="val 6019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82" name="Rectangle 70"/>
            <p:cNvSpPr>
              <a:spLocks noChangeArrowheads="1"/>
            </p:cNvSpPr>
            <p:nvPr/>
          </p:nvSpPr>
          <p:spPr bwMode="auto">
            <a:xfrm>
              <a:off x="1282" y="2240"/>
              <a:ext cx="1897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  <a:t>inherits the spirit of  the “Economic </a:t>
              </a:r>
            </a:p>
            <a:p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  <a:t> Development Plan” in the 60</a:t>
              </a:r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  <a:cs typeface="Arial" charset="0"/>
                </a:rPr>
                <a:t>~80s</a:t>
              </a:r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  <a:t/>
              </a:r>
              <a:b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</a:br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  <a:t>  * 5 year implementation plans </a:t>
              </a:r>
              <a:b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</a:br>
              <a:endParaRPr lang="en-US" altLang="ko-KR" sz="300">
                <a:solidFill>
                  <a:srgbClr val="292929"/>
                </a:solidFill>
                <a:latin typeface="Arial" charset="0"/>
                <a:ea typeface="HY견명조" pitchFamily="18" charset="-127"/>
              </a:endParaRPr>
            </a:p>
            <a:p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  <a:t>- new </a:t>
              </a:r>
              <a:r>
                <a:rPr lang="en-US" altLang="ko-KR" sz="1400">
                  <a:solidFill>
                    <a:srgbClr val="003300"/>
                  </a:solidFill>
                  <a:latin typeface="Arial" charset="0"/>
                  <a:ea typeface="HY견명조" pitchFamily="18" charset="-127"/>
                </a:rPr>
                <a:t>“green saemauel movement”</a:t>
              </a:r>
            </a:p>
          </p:txBody>
        </p:sp>
        <p:sp>
          <p:nvSpPr>
            <p:cNvPr id="11283" name="Rectangle 65"/>
            <p:cNvSpPr>
              <a:spLocks noChangeArrowheads="1"/>
            </p:cNvSpPr>
            <p:nvPr/>
          </p:nvSpPr>
          <p:spPr bwMode="auto">
            <a:xfrm>
              <a:off x="490" y="2395"/>
              <a:ext cx="72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Strategy</a:t>
              </a:r>
              <a:br>
                <a:rPr lang="en-US" altLang="ko-KR">
                  <a:solidFill>
                    <a:srgbClr val="003366"/>
                  </a:solidFill>
                  <a:latin typeface="Arial" charset="0"/>
                </a:rPr>
              </a:b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Plan</a:t>
              </a:r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669925" y="4678363"/>
            <a:ext cx="4778375" cy="1139825"/>
            <a:chOff x="422" y="2939"/>
            <a:chExt cx="3010" cy="734"/>
          </a:xfrm>
        </p:grpSpPr>
        <p:sp>
          <p:nvSpPr>
            <p:cNvPr id="11278" name="AutoShape 96"/>
            <p:cNvSpPr>
              <a:spLocks noChangeArrowheads="1"/>
            </p:cNvSpPr>
            <p:nvPr/>
          </p:nvSpPr>
          <p:spPr bwMode="auto">
            <a:xfrm>
              <a:off x="422" y="2939"/>
              <a:ext cx="862" cy="734"/>
            </a:xfrm>
            <a:prstGeom prst="roundRect">
              <a:avLst>
                <a:gd name="adj" fmla="val 6019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79" name="Rectangle 71"/>
            <p:cNvSpPr>
              <a:spLocks noChangeArrowheads="1"/>
            </p:cNvSpPr>
            <p:nvPr/>
          </p:nvSpPr>
          <p:spPr bwMode="auto">
            <a:xfrm>
              <a:off x="1282" y="3076"/>
              <a:ext cx="2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  <a:t> Green New Deal</a:t>
              </a:r>
              <a:b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</a:br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  <a:t>- Re-orientation of private-public finance </a:t>
              </a:r>
            </a:p>
            <a:p>
              <a:r>
                <a:rPr lang="en-US" altLang="ko-KR" sz="1400">
                  <a:solidFill>
                    <a:srgbClr val="292929"/>
                  </a:solidFill>
                  <a:latin typeface="Arial" charset="0"/>
                  <a:ea typeface="HY견명조" pitchFamily="18" charset="-127"/>
                </a:rPr>
                <a:t>  toward green (policy, R&amp;D, SOC)</a:t>
              </a:r>
            </a:p>
          </p:txBody>
        </p:sp>
        <p:sp>
          <p:nvSpPr>
            <p:cNvPr id="11280" name="Rectangle 66"/>
            <p:cNvSpPr>
              <a:spLocks noChangeArrowheads="1"/>
            </p:cNvSpPr>
            <p:nvPr/>
          </p:nvSpPr>
          <p:spPr bwMode="auto">
            <a:xfrm>
              <a:off x="490" y="3150"/>
              <a:ext cx="72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Green</a:t>
              </a:r>
              <a:br>
                <a:rPr lang="en-US" altLang="ko-KR">
                  <a:solidFill>
                    <a:srgbClr val="003366"/>
                  </a:solidFill>
                  <a:latin typeface="Arial" charset="0"/>
                </a:rPr>
              </a:b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Budget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682625" y="2281238"/>
            <a:ext cx="4037013" cy="1139825"/>
            <a:chOff x="430" y="1429"/>
            <a:chExt cx="2543" cy="734"/>
          </a:xfrm>
        </p:grpSpPr>
        <p:sp>
          <p:nvSpPr>
            <p:cNvPr id="11275" name="AutoShape 94"/>
            <p:cNvSpPr>
              <a:spLocks noChangeArrowheads="1"/>
            </p:cNvSpPr>
            <p:nvPr/>
          </p:nvSpPr>
          <p:spPr bwMode="auto">
            <a:xfrm>
              <a:off x="430" y="1429"/>
              <a:ext cx="862" cy="734"/>
            </a:xfrm>
            <a:prstGeom prst="roundRect">
              <a:avLst>
                <a:gd name="adj" fmla="val 6019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76" name="Rectangle 67"/>
            <p:cNvSpPr>
              <a:spLocks noChangeArrowheads="1"/>
            </p:cNvSpPr>
            <p:nvPr/>
          </p:nvSpPr>
          <p:spPr bwMode="auto">
            <a:xfrm>
              <a:off x="1385" y="1636"/>
              <a:ext cx="158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400">
                  <a:latin typeface="Arial" charset="0"/>
                </a:rPr>
                <a:t>early ratification of</a:t>
              </a:r>
              <a:br>
                <a:rPr lang="en-US" altLang="ko-KR" sz="1400">
                  <a:latin typeface="Arial" charset="0"/>
                </a:rPr>
              </a:br>
              <a:r>
                <a:rPr lang="en-US" altLang="ko-KR" sz="1400">
                  <a:latin typeface="Arial" charset="0"/>
                </a:rPr>
                <a:t>the Basic Act on Green Growth</a:t>
              </a:r>
            </a:p>
          </p:txBody>
        </p:sp>
        <p:sp>
          <p:nvSpPr>
            <p:cNvPr id="11277" name="Rectangle 64"/>
            <p:cNvSpPr>
              <a:spLocks noChangeArrowheads="1"/>
            </p:cNvSpPr>
            <p:nvPr/>
          </p:nvSpPr>
          <p:spPr bwMode="auto">
            <a:xfrm>
              <a:off x="498" y="1640"/>
              <a:ext cx="72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Legal</a:t>
              </a:r>
              <a:br>
                <a:rPr lang="en-US" altLang="ko-KR">
                  <a:solidFill>
                    <a:srgbClr val="003366"/>
                  </a:solidFill>
                  <a:latin typeface="Arial" charset="0"/>
                </a:rPr>
              </a:br>
              <a:r>
                <a:rPr lang="en-US" altLang="ko-KR">
                  <a:solidFill>
                    <a:srgbClr val="003366"/>
                  </a:solidFill>
                  <a:latin typeface="Arial" charset="0"/>
                </a:rPr>
                <a:t>Framework</a:t>
              </a:r>
            </a:p>
          </p:txBody>
        </p:sp>
      </p:grp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5405438" y="1341438"/>
            <a:ext cx="3127375" cy="4608512"/>
            <a:chOff x="3405" y="845"/>
            <a:chExt cx="1970" cy="2903"/>
          </a:xfrm>
        </p:grpSpPr>
        <p:sp>
          <p:nvSpPr>
            <p:cNvPr id="11273" name="AutoShape 111"/>
            <p:cNvSpPr>
              <a:spLocks noChangeArrowheads="1"/>
            </p:cNvSpPr>
            <p:nvPr/>
          </p:nvSpPr>
          <p:spPr bwMode="auto">
            <a:xfrm>
              <a:off x="3424" y="845"/>
              <a:ext cx="1951" cy="2903"/>
            </a:xfrm>
            <a:prstGeom prst="homePlate">
              <a:avLst>
                <a:gd name="adj" fmla="val 36495"/>
              </a:avLst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74" name="Rectangle 112"/>
            <p:cNvSpPr>
              <a:spLocks noChangeArrowheads="1"/>
            </p:cNvSpPr>
            <p:nvPr/>
          </p:nvSpPr>
          <p:spPr bwMode="auto">
            <a:xfrm>
              <a:off x="3405" y="2069"/>
              <a:ext cx="183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600">
                  <a:solidFill>
                    <a:schemeClr val="bg1"/>
                  </a:solidFill>
                  <a:latin typeface="Arial" charset="0"/>
                </a:rPr>
                <a:t>National midterm GHG reduction target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600">
                  <a:solidFill>
                    <a:schemeClr val="bg1"/>
                  </a:solidFill>
                  <a:latin typeface="Arial" charset="0"/>
                </a:rPr>
                <a:t>- set this year -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1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ryWwbZq0atTYrYtxetv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u5lQ6jRUeaAX9nh.WM1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_DSU0zXkm13SMN4HHA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I6rlkwOEywYYLyGtvZB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BRo9azmkmCCo89pPBo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IF3KqUw0KXYgzUYqZss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ICZHgdW0qRwsjhWQDA1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jVQ9E9BkCKWJFdxwFNj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X_mBGJikazU5aaCL5_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ryWwbZq0atTYrYtxet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ryWwbZq0atTYrYtxet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ryWwbZq0atTYrYtxet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hRJV01GkO9ZSTBD8n4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3ZL3Hi90.vOaoKFSi5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VqWBlVCUuc42XckOja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HWt3MVcEiYy9LQMrA7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tSihHnAfUqrucvdc0vr0Q"/>
</p:tagLst>
</file>

<file path=ppt/theme/theme1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1216</Words>
  <Application>Microsoft Office PowerPoint</Application>
  <PresentationFormat>화면 슬라이드 쇼(4:3)</PresentationFormat>
  <Paragraphs>390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굴림</vt:lpstr>
      <vt:lpstr>Arial</vt:lpstr>
      <vt:lpstr>Lucida Calligraphy</vt:lpstr>
      <vt:lpstr>-윤명조330</vt:lpstr>
      <vt:lpstr>Wingdings 3</vt:lpstr>
      <vt:lpstr>Wingdings</vt:lpstr>
      <vt:lpstr>HY견명조</vt:lpstr>
      <vt:lpstr>한컴바탕</vt:lpstr>
      <vt:lpstr>-윤고딕130</vt:lpstr>
      <vt:lpstr>2_기본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문연호</dc:creator>
  <cp:lastModifiedBy>user</cp:lastModifiedBy>
  <cp:revision>123</cp:revision>
  <dcterms:created xsi:type="dcterms:W3CDTF">2009-05-15T08:04:52Z</dcterms:created>
  <dcterms:modified xsi:type="dcterms:W3CDTF">2009-07-06T07:14:31Z</dcterms:modified>
</cp:coreProperties>
</file>